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video/unknown"/>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32"/>
  </p:notesMasterIdLst>
  <p:sldIdLst>
    <p:sldId id="347" r:id="rId4"/>
    <p:sldId id="356" r:id="rId5"/>
    <p:sldId id="353" r:id="rId6"/>
    <p:sldId id="361" r:id="rId7"/>
    <p:sldId id="367" r:id="rId8"/>
    <p:sldId id="366" r:id="rId9"/>
    <p:sldId id="369" r:id="rId10"/>
    <p:sldId id="372" r:id="rId11"/>
    <p:sldId id="370" r:id="rId12"/>
    <p:sldId id="371" r:id="rId13"/>
    <p:sldId id="391" r:id="rId14"/>
    <p:sldId id="374" r:id="rId15"/>
    <p:sldId id="385" r:id="rId16"/>
    <p:sldId id="386" r:id="rId17"/>
    <p:sldId id="387" r:id="rId18"/>
    <p:sldId id="390" r:id="rId19"/>
    <p:sldId id="389" r:id="rId20"/>
    <p:sldId id="378" r:id="rId21"/>
    <p:sldId id="278" r:id="rId22"/>
    <p:sldId id="380" r:id="rId23"/>
    <p:sldId id="381" r:id="rId24"/>
    <p:sldId id="388" r:id="rId25"/>
    <p:sldId id="362" r:id="rId26"/>
    <p:sldId id="375" r:id="rId27"/>
    <p:sldId id="382" r:id="rId28"/>
    <p:sldId id="384" r:id="rId29"/>
    <p:sldId id="393" r:id="rId30"/>
    <p:sldId id="392"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4" clrIdx="0"/>
  <p:cmAuthor id="1" name="Chris Murphy (Offsite Contractor)" initials="CM(C" lastIdx="4"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4660"/>
  </p:normalViewPr>
  <p:slideViewPr>
    <p:cSldViewPr snapToGrid="0" showGuides="1">
      <p:cViewPr varScale="1">
        <p:scale>
          <a:sx n="62" d="100"/>
          <a:sy n="62" d="100"/>
        </p:scale>
        <p:origin x="150" y="522"/>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commentAuthors" Target="commentAuthor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 xmlns:a16="http://schemas.microsoft.com/office/drawing/2014/main"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 xmlns:a16="http://schemas.microsoft.com/office/drawing/2014/main"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 xmlns:a16="http://schemas.microsoft.com/office/drawing/2014/main"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 xmlns:a16="http://schemas.microsoft.com/office/drawing/2014/main"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 xmlns:a16="http://schemas.microsoft.com/office/drawing/2014/main"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8" name="Footer Placeholder 7">
            <a:extLst>
              <a:ext uri="{FF2B5EF4-FFF2-40B4-BE49-F238E27FC236}">
                <a16:creationId xmlns="" xmlns:a16="http://schemas.microsoft.com/office/drawing/2014/main"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 xmlns:a16="http://schemas.microsoft.com/office/drawing/2014/main"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3" name="Footer Placeholder 2">
            <a:extLst>
              <a:ext uri="{FF2B5EF4-FFF2-40B4-BE49-F238E27FC236}">
                <a16:creationId xmlns="" xmlns:a16="http://schemas.microsoft.com/office/drawing/2014/main"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 xmlns:a16="http://schemas.microsoft.com/office/drawing/2014/main"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 xmlns:a16="http://schemas.microsoft.com/office/drawing/2014/main"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 xmlns:a16="http://schemas.microsoft.com/office/drawing/2014/main"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 xmlns:a16="http://schemas.microsoft.com/office/drawing/2014/main"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 xmlns:a16="http://schemas.microsoft.com/office/drawing/2014/main"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3/9/2018</a:t>
            </a:fld>
            <a:endParaRPr lang="en-US" kern="1200">
              <a:solidFill>
                <a:prstClr val="black">
                  <a:tint val="75000"/>
                </a:prstClr>
              </a:solidFill>
            </a:endParaRPr>
          </a:p>
        </p:txBody>
      </p:sp>
      <p:sp>
        <p:nvSpPr>
          <p:cNvPr id="5" name="Footer Placeholder 4">
            <a:extLst>
              <a:ext uri="{FF2B5EF4-FFF2-40B4-BE49-F238E27FC236}">
                <a16:creationId xmlns="" xmlns:a16="http://schemas.microsoft.com/office/drawing/2014/main"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 xmlns:a16="http://schemas.microsoft.com/office/drawing/2014/main"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gif"/><Relationship Id="rId1" Type="http://schemas.microsoft.com/office/2007/relationships/media" Target="../media/media2.gif"/><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Understanding Artificial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Intelligence</a:t>
            </a:r>
          </a:p>
          <a:p>
            <a:pPr defTabSz="1828800" hangingPunct="1">
              <a:buSzPct val="25000"/>
            </a:pPr>
            <a:r>
              <a:rPr lang="en-US" sz="8000" dirty="0" smtClean="0">
                <a:solidFill>
                  <a:schemeClr val="bg1"/>
                </a:solidFill>
                <a:latin typeface="Helvetica" panose="020B0604020202020204" pitchFamily="34" charset="0"/>
                <a:ea typeface="Calibri"/>
                <a:cs typeface="Helvetica" panose="020B0604020202020204" pitchFamily="34" charset="0"/>
                <a:sym typeface="Calibri"/>
              </a:rPr>
              <a:t>and </a:t>
            </a:r>
            <a:r>
              <a:rPr lang="en-US" sz="8000" dirty="0">
                <a:solidFill>
                  <a:schemeClr val="bg1"/>
                </a:solidFill>
                <a:latin typeface="Helvetica" panose="020B0604020202020204" pitchFamily="34" charset="0"/>
                <a:ea typeface="Calibri"/>
                <a:cs typeface="Helvetica" panose="020B0604020202020204" pitchFamily="34" charset="0"/>
                <a:sym typeface="Calibri"/>
              </a:rPr>
              <a:t>Artificial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Stupidity</a:t>
            </a: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Developing AI in Games</a:t>
            </a:r>
          </a:p>
        </p:txBody>
      </p:sp>
    </p:spTree>
    <p:extLst>
      <p:ext uri="{BB962C8B-B14F-4D97-AF65-F5344CB8AC3E}">
        <p14:creationId xmlns:p14="http://schemas.microsoft.com/office/powerpoint/2010/main" val="33412546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81103" y="10696327"/>
            <a:ext cx="7805274" cy="96436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Blackboard is the AI’s memory. It stores key values for the Behavior Tree to use</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696327"/>
            <a:ext cx="7805274"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Services attach to Composite nodes and will execute at their defined frequency as long as their branch is being executed. They are often used to make checks and to update the Blackboard</a:t>
            </a:r>
            <a:r>
              <a:rPr lang="en-US" sz="2800" dirty="0" smtClean="0"/>
              <a:t>.</a:t>
            </a:r>
            <a:endParaRPr sz="2800" dirty="0"/>
          </a:p>
        </p:txBody>
      </p:sp>
      <p:sp>
        <p:nvSpPr>
          <p:cNvPr id="413" name="Two Picture slide"/>
          <p:cNvSpPr txBox="1"/>
          <p:nvPr/>
        </p:nvSpPr>
        <p:spPr>
          <a:xfrm>
            <a:off x="4980699" y="9523107"/>
            <a:ext cx="3627596"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Blackboards</a:t>
            </a:r>
            <a:endParaRPr dirty="0"/>
          </a:p>
        </p:txBody>
      </p:sp>
      <p:sp>
        <p:nvSpPr>
          <p:cNvPr id="416" name="Two Picture slide"/>
          <p:cNvSpPr txBox="1"/>
          <p:nvPr/>
        </p:nvSpPr>
        <p:spPr>
          <a:xfrm>
            <a:off x="16309490" y="9523107"/>
            <a:ext cx="2559996"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Services</a:t>
            </a:r>
            <a:endParaRPr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Image" descr="Image">
            <a:extLst>
              <a:ext uri="{FF2B5EF4-FFF2-40B4-BE49-F238E27FC236}">
                <a16:creationId xmlns="" xmlns:a16="http://schemas.microsoft.com/office/drawing/2014/main" id="{05842A6B-79C3-453B-B273-55899E85B029}"/>
              </a:ext>
            </a:extLst>
          </p:cNvPr>
          <p:cNvPicPr>
            <a:picLocks noChangeAspect="1"/>
          </p:cNvPicPr>
          <p:nvPr/>
        </p:nvPicPr>
        <p:blipFill>
          <a:blip r:embed="rId3">
            <a:extLst/>
          </a:blip>
          <a:srcRect l="11526" r="11526"/>
          <a:stretch>
            <a:fillRect/>
          </a:stretch>
        </p:blipFill>
        <p:spPr>
          <a:xfrm>
            <a:off x="3099460" y="1250349"/>
            <a:ext cx="7374576" cy="6996613"/>
          </a:xfrm>
          <a:prstGeom prst="rect">
            <a:avLst/>
          </a:prstGeom>
          <a:ln w="12700">
            <a:miter lim="400000"/>
          </a:ln>
        </p:spPr>
      </p:pic>
      <p:pic>
        <p:nvPicPr>
          <p:cNvPr id="409" name="Image"/>
          <p:cNvPicPr>
            <a:picLocks noChangeAspect="1"/>
          </p:cNvPicPr>
          <p:nvPr/>
        </p:nvPicPr>
        <p:blipFill rotWithShape="1">
          <a:blip r:embed="rId4">
            <a:extLst>
              <a:ext uri="{28A0092B-C50C-407E-A947-70E740481C1C}">
                <a14:useLocalDpi xmlns:a14="http://schemas.microsoft.com/office/drawing/2010/main" val="0"/>
              </a:ext>
            </a:extLst>
          </a:blip>
          <a:srcRect r="7501"/>
          <a:stretch/>
        </p:blipFill>
        <p:spPr>
          <a:xfrm>
            <a:off x="3229452" y="1383719"/>
            <a:ext cx="7108577" cy="6729871"/>
          </a:xfrm>
          <a:prstGeom prst="rect">
            <a:avLst/>
          </a:prstGeom>
          <a:ln>
            <a:noFill/>
          </a:ln>
          <a:effectLst>
            <a:outerShdw blurRad="190500" algn="tl" rotWithShape="0">
              <a:srgbClr val="000000">
                <a:alpha val="70000"/>
              </a:srgbClr>
            </a:outerShdw>
          </a:effectLst>
        </p:spPr>
      </p:pic>
      <p:sp>
        <p:nvSpPr>
          <p:cNvPr id="16" name="TextBox 15">
            <a:extLst>
              <a:ext uri="{FF2B5EF4-FFF2-40B4-BE49-F238E27FC236}">
                <a16:creationId xmlns="" xmlns:a16="http://schemas.microsoft.com/office/drawing/2014/main" id="{7D3815DB-2F6B-47C2-9F0B-FB263363D53A}"/>
              </a:ext>
            </a:extLst>
          </p:cNvPr>
          <p:cNvSpPr txBox="1"/>
          <p:nvPr/>
        </p:nvSpPr>
        <p:spPr>
          <a:xfrm>
            <a:off x="3625583" y="8113592"/>
            <a:ext cx="6147810"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Blackboard</a:t>
            </a:r>
            <a:endParaRPr kumimoji="0" lang="en-US" sz="2800" b="0" i="0" u="none" strike="noStrike" cap="none" spc="0" normalizeH="0" baseline="0" dirty="0">
              <a:ln>
                <a:noFill/>
              </a:ln>
              <a:solidFill>
                <a:srgbClr val="000000"/>
              </a:solidFill>
              <a:effectLst/>
              <a:uFillTx/>
              <a:sym typeface="Helvetica Light"/>
            </a:endParaRPr>
          </a:p>
        </p:txBody>
      </p:sp>
      <p:pic>
        <p:nvPicPr>
          <p:cNvPr id="17" name="Image" descr="Image">
            <a:extLst>
              <a:ext uri="{FF2B5EF4-FFF2-40B4-BE49-F238E27FC236}">
                <a16:creationId xmlns="" xmlns:a16="http://schemas.microsoft.com/office/drawing/2014/main" id="{BA65AAD9-4006-4E9C-8C3E-E07331F17572}"/>
              </a:ext>
            </a:extLst>
          </p:cNvPr>
          <p:cNvPicPr>
            <a:picLocks noChangeAspect="1"/>
          </p:cNvPicPr>
          <p:nvPr/>
        </p:nvPicPr>
        <p:blipFill>
          <a:blip r:embed="rId3">
            <a:extLst/>
          </a:blip>
          <a:srcRect l="11526" r="11526"/>
          <a:stretch>
            <a:fillRect/>
          </a:stretch>
        </p:blipFill>
        <p:spPr>
          <a:xfrm>
            <a:off x="13902201" y="1250349"/>
            <a:ext cx="7374576" cy="6996613"/>
          </a:xfrm>
          <a:prstGeom prst="rect">
            <a:avLst/>
          </a:prstGeom>
          <a:ln w="12700">
            <a:miter lim="400000"/>
          </a:ln>
        </p:spPr>
      </p:pic>
      <p:pic>
        <p:nvPicPr>
          <p:cNvPr id="18" name="Image">
            <a:extLst>
              <a:ext uri="{FF2B5EF4-FFF2-40B4-BE49-F238E27FC236}">
                <a16:creationId xmlns="" xmlns:a16="http://schemas.microsoft.com/office/drawing/2014/main" id="{C9752FDC-7591-4737-A20F-F37D016473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36634" y="1383718"/>
            <a:ext cx="7105708" cy="6729874"/>
          </a:xfrm>
          <a:prstGeom prst="rect">
            <a:avLst/>
          </a:prstGeom>
          <a:ln>
            <a:noFill/>
          </a:ln>
          <a:effectLst>
            <a:outerShdw blurRad="190500" algn="tl" rotWithShape="0">
              <a:srgbClr val="000000">
                <a:alpha val="70000"/>
              </a:srgbClr>
            </a:outerShdw>
          </a:effectLst>
        </p:spPr>
      </p:pic>
      <p:sp>
        <p:nvSpPr>
          <p:cNvPr id="19" name="TextBox 18">
            <a:extLst>
              <a:ext uri="{FF2B5EF4-FFF2-40B4-BE49-F238E27FC236}">
                <a16:creationId xmlns="" xmlns:a16="http://schemas.microsoft.com/office/drawing/2014/main" id="{84FDCD44-F533-492D-A23B-53AA6D39E8DF}"/>
              </a:ext>
            </a:extLst>
          </p:cNvPr>
          <p:cNvSpPr txBox="1"/>
          <p:nvPr/>
        </p:nvSpPr>
        <p:spPr>
          <a:xfrm>
            <a:off x="14600156" y="8113592"/>
            <a:ext cx="6146038"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Service</a:t>
            </a:r>
            <a:endParaRPr kumimoji="0" lang="en-US" sz="2800" b="0" i="0" u="none" strike="noStrike" cap="none" spc="0" normalizeH="0" baseline="0" dirty="0">
              <a:ln>
                <a:noFill/>
              </a:ln>
              <a:solidFill>
                <a:srgbClr val="000000"/>
              </a:solidFill>
              <a:effectLst/>
              <a:uFillTx/>
              <a:sym typeface="Helvetica Light"/>
            </a:endParaRPr>
          </a:p>
        </p:txBody>
      </p:sp>
    </p:spTree>
    <p:extLst>
      <p:ext uri="{BB962C8B-B14F-4D97-AF65-F5344CB8AC3E}">
        <p14:creationId xmlns:p14="http://schemas.microsoft.com/office/powerpoint/2010/main" val="3158882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While AI can potentially access any information at any stage, it’s important </a:t>
            </a:r>
            <a:r>
              <a:rPr lang="en-US" sz="2800" dirty="0" smtClean="0"/>
              <a:t>to </a:t>
            </a:r>
            <a:r>
              <a:rPr lang="en-US" sz="2800" dirty="0"/>
              <a:t>simulate human behavior and perception constraints. For this reason, it’s common to check when characters are within a certain radius of the AI and to perform intermittent traces to see if there is a clear line of sight between the player and the enemy. The enemy locations are usually compared using a dot product to ensure they’re in the same direction as the AI’s head; however, this is not always the case</a:t>
            </a:r>
            <a:r>
              <a:rPr lang="en-US" sz="2800" dirty="0" smtClean="0"/>
              <a:t>.</a:t>
            </a:r>
            <a:endParaRPr lang="en-US" sz="2800" dirty="0"/>
          </a:p>
          <a:p>
            <a:pPr marL="457200" indent="-457200">
              <a:buFont typeface="Arial" panose="020B0604020202020204" pitchFamily="34" charset="0"/>
              <a:buChar char="•"/>
            </a:pP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133369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sz="4000" dirty="0"/>
              <a:t>AI </a:t>
            </a:r>
            <a:r>
              <a:rPr lang="en-US" sz="4000" dirty="0" smtClean="0"/>
              <a:t>Information</a:t>
            </a:r>
          </a:p>
          <a:p>
            <a:r>
              <a:rPr lang="en-US" sz="4000" dirty="0" smtClean="0"/>
              <a:t>Gathering</a:t>
            </a:r>
            <a:endParaRPr lang="en-US" sz="4000" cap="all"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627481202"/>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 xmlns:a16="http://schemas.microsoft.com/office/drawing/2014/main" id="{20528743-5849-427C-B1CE-7F3E7F1872DD}"/>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330" name="Image"/>
          <p:cNvPicPr>
            <a:picLocks noChangeAspect="1"/>
          </p:cNvPicPr>
          <p:nvPr/>
        </p:nvPicPr>
        <p:blipFill rotWithShape="1">
          <a:blip r:embed="rId3">
            <a:extLst>
              <a:ext uri="{28A0092B-C50C-407E-A947-70E740481C1C}">
                <a14:useLocalDpi xmlns:a14="http://schemas.microsoft.com/office/drawing/2010/main" val="0"/>
              </a:ext>
            </a:extLst>
          </a:blip>
          <a:srcRect l="1951" r="2035"/>
          <a:stretch/>
        </p:blipFill>
        <p:spPr>
          <a:xfrm>
            <a:off x="558140" y="522662"/>
            <a:ext cx="15829808" cy="12670824"/>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8" y="1817790"/>
            <a:ext cx="7061171"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Environment </a:t>
            </a:r>
            <a:r>
              <a:rPr lang="en-US" sz="4000" cap="all" dirty="0"/>
              <a:t>Query System (EQS)</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930327"/>
            <a:ext cx="7008270" cy="44114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b="1" dirty="0"/>
              <a:t>Environment Query System </a:t>
            </a:r>
            <a:r>
              <a:rPr lang="en-US" sz="2800" dirty="0"/>
              <a:t>is a feature of the artificial intelligence system in Unreal Engine 4 for collecting data on the environment, asking questions of the data through Tests, then returning the one item that best fits the tests performed.</a:t>
            </a:r>
            <a:br>
              <a:rPr lang="en-US" sz="2800" dirty="0"/>
            </a:br>
            <a:r>
              <a:rPr lang="en-US" sz="2800" dirty="0"/>
              <a:t/>
            </a:r>
            <a:br>
              <a:rPr lang="en-US" sz="2800" dirty="0"/>
            </a:br>
            <a:r>
              <a:rPr lang="en-US" sz="2800" dirty="0"/>
              <a:t>You can use it to find the closest power-up, to figure out which enemy is the </a:t>
            </a:r>
            <a:r>
              <a:rPr lang="en-US" sz="2800" dirty="0" smtClean="0"/>
              <a:t>greatest </a:t>
            </a:r>
            <a:r>
              <a:rPr lang="en-US" sz="2800" dirty="0"/>
              <a:t>threat, or to find cover</a:t>
            </a:r>
            <a:r>
              <a:rPr lang="en-US" sz="2800" dirty="0" smtClean="0"/>
              <a:t>.</a:t>
            </a:r>
            <a:endParaRPr lang="en-US" sz="2800" dirty="0"/>
          </a:p>
        </p:txBody>
      </p:sp>
      <p:sp>
        <p:nvSpPr>
          <p:cNvPr id="15" name="Rectangle"/>
          <p:cNvSpPr/>
          <p:nvPr/>
        </p:nvSpPr>
        <p:spPr>
          <a:xfrm>
            <a:off x="17008150" y="3461348"/>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581896"/>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EQS provides fast tests to feed world data to AI systems.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61615972"/>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 xmlns:a16="http://schemas.microsoft.com/office/drawing/2014/main" id="{28F7B4A2-F7AF-4015-ACCE-1A921C91D3FD}"/>
              </a:ext>
            </a:extLst>
          </p:cNvPr>
          <p:cNvPicPr>
            <a:picLocks noChangeAspect="1"/>
          </p:cNvPicPr>
          <p:nvPr/>
        </p:nvPicPr>
        <p:blipFill>
          <a:blip r:embed="rId4">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410216"/>
            <a:ext cx="7061171"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Hide and Seek </a:t>
            </a:r>
            <a:r>
              <a:rPr lang="en-US" sz="4000" cap="all" dirty="0"/>
              <a:t>AI: Example Video</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4403856"/>
            <a:ext cx="7008270" cy="139525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In this video, you can see a group of white AI characters using EQS to find hiding places away from any red </a:t>
            </a:r>
            <a:r>
              <a:rPr lang="en-US" sz="2800" dirty="0" smtClean="0"/>
              <a:t>characters.</a:t>
            </a:r>
            <a:endParaRPr lang="en-US" sz="2800" dirty="0"/>
          </a:p>
        </p:txBody>
      </p:sp>
      <p:sp>
        <p:nvSpPr>
          <p:cNvPr id="15" name="Rectangle"/>
          <p:cNvSpPr/>
          <p:nvPr/>
        </p:nvSpPr>
        <p:spPr>
          <a:xfrm>
            <a:off x="16955248" y="406387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52469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smtClean="0">
                <a:ln>
                  <a:noFill/>
                </a:ln>
                <a:solidFill>
                  <a:srgbClr val="000000"/>
                </a:solidFill>
                <a:effectLst/>
                <a:uFillTx/>
                <a:sym typeface="Helvetica Light"/>
              </a:rPr>
              <a:t>Both</a:t>
            </a:r>
            <a:r>
              <a:rPr kumimoji="0" lang="en-US" sz="2800" b="0" i="0" u="none" strike="noStrike" cap="none" spc="0" normalizeH="0" dirty="0" smtClean="0">
                <a:ln>
                  <a:noFill/>
                </a:ln>
                <a:solidFill>
                  <a:srgbClr val="000000"/>
                </a:solidFill>
                <a:effectLst/>
                <a:uFillTx/>
                <a:sym typeface="Helvetica Light"/>
              </a:rPr>
              <a:t> sets of AI characters use EQS to hide from or seek the other team.</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HSDemonstr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23658" y="2455555"/>
            <a:ext cx="14299272" cy="8442045"/>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9524008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 xmlns:a16="http://schemas.microsoft.com/office/drawing/2014/main" id="{2A87BEFC-59DD-4EBA-9B6B-B18313BECABB}"/>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330" name="Image"/>
          <p:cNvPicPr>
            <a:picLocks noChangeAspect="1"/>
          </p:cNvPicPr>
          <p:nvPr/>
        </p:nvPicPr>
        <p:blipFill rotWithShape="1">
          <a:blip r:embed="rId3">
            <a:extLst>
              <a:ext uri="{28A0092B-C50C-407E-A947-70E740481C1C}">
                <a14:useLocalDpi xmlns:a14="http://schemas.microsoft.com/office/drawing/2010/main" val="0"/>
              </a:ext>
            </a:extLst>
          </a:blip>
          <a:srcRect l="37189"/>
          <a:stretch/>
        </p:blipFill>
        <p:spPr>
          <a:xfrm>
            <a:off x="558141" y="522514"/>
            <a:ext cx="15845119" cy="12630049"/>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81699" y="1801462"/>
            <a:ext cx="7061171"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Hide and Seek </a:t>
            </a:r>
            <a:r>
              <a:rPr lang="en-US" sz="4000" cap="all" dirty="0"/>
              <a:t>AI: Behavior Tree</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881368"/>
            <a:ext cx="7008270" cy="311880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Hider Service determines whether the AI can currently be seen or not. If the AI is visible or can hear an enemy coming, it will relocate itself to a better position. If it can’t hear anyone coming or is not visible to an enemy, it’ll wait before reconsidering these parameters</a:t>
            </a:r>
            <a:r>
              <a:rPr lang="en-US" sz="2800" dirty="0" smtClean="0"/>
              <a:t>.</a:t>
            </a:r>
            <a:endParaRPr lang="en-US" sz="2800" dirty="0"/>
          </a:p>
        </p:txBody>
      </p:sp>
      <p:sp>
        <p:nvSpPr>
          <p:cNvPr id="15" name="Rectangle"/>
          <p:cNvSpPr/>
          <p:nvPr/>
        </p:nvSpPr>
        <p:spPr>
          <a:xfrm>
            <a:off x="17008150" y="339603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The Behavior Tree for “</a:t>
            </a:r>
            <a:r>
              <a:rPr lang="en-US" sz="2800" dirty="0" smtClean="0"/>
              <a:t>Hiding”</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185579246"/>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 xmlns:a16="http://schemas.microsoft.com/office/drawing/2014/main" id="{5ACA76AB-F6EA-4AB3-B271-C8AA6B3A54EF}"/>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7" name="Picture 6">
            <a:extLst>
              <a:ext uri="{FF2B5EF4-FFF2-40B4-BE49-F238E27FC236}">
                <a16:creationId xmlns="" xmlns:a16="http://schemas.microsoft.com/office/drawing/2014/main" id="{1645541F-1976-4BE0-ABC6-D39F1AAFEF34}"/>
              </a:ext>
            </a:extLst>
          </p:cNvPr>
          <p:cNvPicPr>
            <a:picLocks noChangeAspect="1"/>
          </p:cNvPicPr>
          <p:nvPr/>
        </p:nvPicPr>
        <p:blipFill rotWithShape="1">
          <a:blip r:embed="rId3">
            <a:extLst>
              <a:ext uri="{28A0092B-C50C-407E-A947-70E740481C1C}">
                <a14:useLocalDpi xmlns:a14="http://schemas.microsoft.com/office/drawing/2010/main" val="0"/>
              </a:ext>
            </a:extLst>
          </a:blip>
          <a:srcRect l="14557"/>
          <a:stretch/>
        </p:blipFill>
        <p:spPr>
          <a:xfrm>
            <a:off x="593766" y="521329"/>
            <a:ext cx="15796784" cy="12659096"/>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7" y="2498656"/>
            <a:ext cx="7061171"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Hide and Seek </a:t>
            </a:r>
            <a:r>
              <a:rPr lang="en-US" sz="4000" cap="all" dirty="0"/>
              <a:t>AI: EQS</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7" y="3953514"/>
            <a:ext cx="7008270" cy="707886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b="1" dirty="0"/>
              <a:t>EQS</a:t>
            </a:r>
            <a:r>
              <a:rPr lang="en-US" sz="2800" dirty="0"/>
              <a:t> Query does the following</a:t>
            </a:r>
            <a:r>
              <a:rPr lang="en-US" sz="2800" dirty="0" smtClean="0"/>
              <a:t>:</a:t>
            </a:r>
          </a:p>
          <a:p>
            <a:endParaRPr lang="en-US" sz="2800" dirty="0"/>
          </a:p>
          <a:p>
            <a:pPr marL="457200" indent="-457200">
              <a:spcAft>
                <a:spcPts val="1000"/>
              </a:spcAft>
              <a:buFont typeface="Arial" panose="020B0604020202020204" pitchFamily="34" charset="0"/>
              <a:buChar char="•"/>
            </a:pPr>
            <a:r>
              <a:rPr lang="en-US" sz="2800" dirty="0"/>
              <a:t>Traces between the point and any known “Seeker” (the term we used for the searching team in </a:t>
            </a:r>
            <a:r>
              <a:rPr lang="en-US" sz="2800" dirty="0" smtClean="0"/>
              <a:t>Hide and Seek)</a:t>
            </a:r>
            <a:endParaRPr lang="en-US" sz="2800" dirty="0"/>
          </a:p>
          <a:p>
            <a:pPr marL="457200" lvl="0" indent="-457200">
              <a:spcAft>
                <a:spcPts val="1000"/>
              </a:spcAft>
              <a:buFont typeface="Arial" panose="020B0604020202020204" pitchFamily="34" charset="0"/>
              <a:buChar char="•"/>
            </a:pPr>
            <a:r>
              <a:rPr lang="en-US" sz="2800" dirty="0"/>
              <a:t>Discards any unreachable points in the </a:t>
            </a:r>
            <a:r>
              <a:rPr lang="en-US" sz="2800" dirty="0" smtClean="0"/>
              <a:t>grid</a:t>
            </a:r>
            <a:endParaRPr lang="en-US" sz="2800" dirty="0"/>
          </a:p>
          <a:p>
            <a:pPr marL="457200" indent="-457200">
              <a:spcAft>
                <a:spcPts val="1000"/>
              </a:spcAft>
              <a:buFont typeface="Arial" panose="020B0604020202020204" pitchFamily="34" charset="0"/>
              <a:buChar char="•"/>
            </a:pPr>
            <a:r>
              <a:rPr lang="en-US" sz="2800" dirty="0"/>
              <a:t>Evaluates the distance to the player (prefers closer points</a:t>
            </a:r>
            <a:r>
              <a:rPr lang="en-US" sz="2800" dirty="0" smtClean="0"/>
              <a:t>)</a:t>
            </a:r>
            <a:endParaRPr lang="en-US" sz="2800" dirty="0"/>
          </a:p>
          <a:p>
            <a:pPr marL="457200" indent="-457200">
              <a:spcAft>
                <a:spcPts val="1000"/>
              </a:spcAft>
              <a:buFont typeface="Arial" panose="020B0604020202020204" pitchFamily="34" charset="0"/>
              <a:buChar char="•"/>
            </a:pPr>
            <a:r>
              <a:rPr lang="en-US" sz="2800" dirty="0"/>
              <a:t>Evaluates the distance from any Seeker (prefers farther points</a:t>
            </a:r>
            <a:r>
              <a:rPr lang="en-US" sz="2800" dirty="0" smtClean="0"/>
              <a:t>)</a:t>
            </a:r>
            <a:endParaRPr lang="en-US" sz="2800" dirty="0"/>
          </a:p>
          <a:p>
            <a:pPr marL="457200" lvl="0" indent="-457200">
              <a:buFont typeface="Arial" panose="020B0604020202020204" pitchFamily="34" charset="0"/>
              <a:buChar char="•"/>
            </a:pPr>
            <a:r>
              <a:rPr lang="en-US" sz="2800" dirty="0"/>
              <a:t>Evaluates the distance to any other “hiders” to look for </a:t>
            </a:r>
            <a:r>
              <a:rPr lang="en-US" sz="2800" dirty="0" smtClean="0"/>
              <a:t>separate </a:t>
            </a:r>
            <a:r>
              <a:rPr lang="en-US" sz="2800" dirty="0"/>
              <a:t>hiding </a:t>
            </a:r>
            <a:r>
              <a:rPr lang="en-US" sz="2800" dirty="0" smtClean="0"/>
              <a:t>places</a:t>
            </a:r>
            <a:endParaRPr lang="en-US" sz="2800" dirty="0"/>
          </a:p>
          <a:p>
            <a:pPr marL="457200" indent="-457200">
              <a:buFont typeface="Arial" panose="020B0604020202020204" pitchFamily="34" charset="0"/>
              <a:buChar char="•"/>
            </a:pPr>
            <a:endParaRPr lang="en-US" sz="2800" dirty="0"/>
          </a:p>
        </p:txBody>
      </p:sp>
      <p:sp>
        <p:nvSpPr>
          <p:cNvPr id="15" name="Rectangle"/>
          <p:cNvSpPr/>
          <p:nvPr/>
        </p:nvSpPr>
        <p:spPr>
          <a:xfrm>
            <a:off x="17008150" y="347604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EQS Setup for finding a hiding spot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681212412"/>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98192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Processing and Interpreting the Important Elements of the World</a:t>
            </a:r>
            <a:endParaRPr sz="6000" dirty="0"/>
          </a:p>
        </p:txBody>
      </p:sp>
      <p:sp>
        <p:nvSpPr>
          <p:cNvPr id="45" name="AEVER"/>
          <p:cNvSpPr txBox="1"/>
          <p:nvPr/>
        </p:nvSpPr>
        <p:spPr>
          <a:xfrm>
            <a:off x="7766114" y="5638702"/>
            <a:ext cx="8851783"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Navigation</a:t>
            </a:r>
            <a:endParaRPr sz="8000" cap="all" dirty="0">
              <a:solidFill>
                <a:srgbClr val="FFD966"/>
              </a:solidFill>
            </a:endParaRPr>
          </a:p>
        </p:txBody>
      </p:sp>
    </p:spTree>
    <p:extLst>
      <p:ext uri="{BB962C8B-B14F-4D97-AF65-F5344CB8AC3E}">
        <p14:creationId xmlns:p14="http://schemas.microsoft.com/office/powerpoint/2010/main" val="3276913587"/>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a:extLst>
              <a:ext uri="{FF2B5EF4-FFF2-40B4-BE49-F238E27FC236}">
                <a16:creationId xmlns="" xmlns:a16="http://schemas.microsoft.com/office/drawing/2014/main" id="{6FF93DE2-236C-41E7-B3AF-F4D0E81EE3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28841835" cy="13716000"/>
          </a:xfrm>
          <a:prstGeom prst="rect">
            <a:avLst/>
          </a:prstGeom>
          <a:ln w="12700">
            <a:miter lim="400000"/>
          </a:ln>
        </p:spPr>
      </p:pic>
      <p:pic>
        <p:nvPicPr>
          <p:cNvPr id="8" name="Image">
            <a:extLst>
              <a:ext uri="{FF2B5EF4-FFF2-40B4-BE49-F238E27FC236}">
                <a16:creationId xmlns="" xmlns:a16="http://schemas.microsoft.com/office/drawing/2014/main" id="{9702835F-1D64-4D5B-B391-24D5970293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28841833" cy="13716000"/>
          </a:xfrm>
          <a:prstGeom prst="rect">
            <a:avLst/>
          </a:prstGeom>
          <a:ln w="12700">
            <a:miter lim="400000"/>
          </a:ln>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832137" y="5052129"/>
            <a:ext cx="7082914"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An AI character can only move through the world if it knows how. Unlike a human being, who can view and perceive an environment, AI requires the environment to be simplified into a format that can be more easily processed.</a:t>
            </a:r>
            <a:endParaRPr lang="en-US" sz="2800" dirty="0"/>
          </a:p>
          <a:p>
            <a:r>
              <a:rPr lang="en-US" sz="2800" dirty="0"/>
              <a:t> </a:t>
            </a:r>
          </a:p>
          <a:p>
            <a:r>
              <a:rPr lang="en-AU" sz="2800" dirty="0"/>
              <a:t>The process of identifying a path through an area is known as </a:t>
            </a:r>
            <a:r>
              <a:rPr lang="en-AU" sz="2800" b="1" dirty="0"/>
              <a:t>Pathfinding</a:t>
            </a:r>
            <a:r>
              <a:rPr lang="en-AU" sz="2800" dirty="0"/>
              <a:t>. The three most common types of navigation systems are Navigation Points, </a:t>
            </a:r>
            <a:r>
              <a:rPr lang="en-AU" sz="2800" dirty="0" smtClean="0"/>
              <a:t>Navigation </a:t>
            </a:r>
            <a:r>
              <a:rPr lang="en-AU" sz="2800" dirty="0"/>
              <a:t>Grids, and Navigation Meshes</a:t>
            </a:r>
            <a:r>
              <a:rPr lang="en-AU" sz="2800" dirty="0" smtClean="0"/>
              <a:t>.</a:t>
            </a:r>
            <a:endParaRPr lang="en-AU" sz="2800" dirty="0"/>
          </a:p>
        </p:txBody>
      </p:sp>
      <p:sp>
        <p:nvSpPr>
          <p:cNvPr id="12" name="The Picture slide"/>
          <p:cNvSpPr txBox="1"/>
          <p:nvPr/>
        </p:nvSpPr>
        <p:spPr>
          <a:xfrm>
            <a:off x="2794815" y="3610900"/>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Navigation Overview</a:t>
            </a:r>
            <a:endParaRPr sz="4000" cap="all" dirty="0"/>
          </a:p>
        </p:txBody>
      </p:sp>
      <p:sp>
        <p:nvSpPr>
          <p:cNvPr id="13" name="Rectangle"/>
          <p:cNvSpPr/>
          <p:nvPr/>
        </p:nvSpPr>
        <p:spPr>
          <a:xfrm>
            <a:off x="2869459" y="4558676"/>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5436181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2"/>
            <a:ext cx="10825079"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cap="all" dirty="0"/>
              <a:t>How does pathfinding work?</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033277"/>
            <a:ext cx="868680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Every node in a search graph knows </a:t>
            </a:r>
            <a:r>
              <a:rPr lang="en-US" sz="2800" dirty="0" smtClean="0"/>
              <a:t>what </a:t>
            </a:r>
            <a:r>
              <a:rPr lang="en-US" sz="2800" dirty="0"/>
              <a:t>other nodes are connected to it. The Dijkstra pathfinding algorithm begins at the starting node in a graph and expands to any connected nodes if the distance to reach it is </a:t>
            </a:r>
            <a:r>
              <a:rPr lang="en-US" sz="2800" dirty="0" smtClean="0"/>
              <a:t>less </a:t>
            </a:r>
            <a:r>
              <a:rPr lang="en-US" sz="2800" dirty="0"/>
              <a:t>than the currently known distance to reach it or if the node has never been traveled to. It expands through each node until the finishing point is found, at which point the path is discovered by walking back from the finishing node through to the surrounding nodes with the lowest score until the path back to the first node has been formed</a:t>
            </a:r>
            <a:r>
              <a:rPr lang="en-US" sz="2800" dirty="0" smtClean="0"/>
              <a:t>.</a:t>
            </a:r>
            <a:endParaRPr lang="en-US" sz="2800" dirty="0"/>
          </a:p>
        </p:txBody>
      </p:sp>
      <p:sp>
        <p:nvSpPr>
          <p:cNvPr id="8" name="The Picture slide"/>
          <p:cNvSpPr txBox="1"/>
          <p:nvPr/>
        </p:nvSpPr>
        <p:spPr>
          <a:xfrm>
            <a:off x="13454823" y="3658323"/>
            <a:ext cx="3634008"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A* Pathfinding</a:t>
            </a:r>
            <a:endParaRPr sz="4000" dirty="0">
              <a:solidFill>
                <a:schemeClr val="tx1">
                  <a:lumMod val="50000"/>
                  <a:lumOff val="50000"/>
                </a:scheme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26779" y="5033277"/>
            <a:ext cx="8686800" cy="2687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 algorithm operates in the same way as a Dijkstra algorithm; however, it also includes the weighting of a heuristic in determining the score of a given node. This heuristic could be distance or a distance value modified by the type of ground between the two points</a:t>
            </a:r>
            <a:r>
              <a:rPr lang="en-US" sz="2800" dirty="0" smtClean="0"/>
              <a:t>.</a:t>
            </a:r>
            <a:endParaRPr lang="en-US" sz="2800" dirty="0"/>
          </a:p>
        </p:txBody>
      </p:sp>
      <p:sp>
        <p:nvSpPr>
          <p:cNvPr id="11" name="The Picture slide"/>
          <p:cNvSpPr txBox="1"/>
          <p:nvPr/>
        </p:nvSpPr>
        <p:spPr>
          <a:xfrm>
            <a:off x="1752108" y="3658323"/>
            <a:ext cx="4946867"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Dijkstra Pathfinding</a:t>
            </a:r>
            <a:endParaRPr sz="4000" dirty="0">
              <a:solidFill>
                <a:schemeClr val="tx1">
                  <a:lumMod val="50000"/>
                  <a:lumOff val="50000"/>
                </a:schemeClr>
              </a:solidFill>
            </a:endParaRPr>
          </a:p>
        </p:txBody>
      </p:sp>
      <p:sp>
        <p:nvSpPr>
          <p:cNvPr id="12" name="Rectangle"/>
          <p:cNvSpPr/>
          <p:nvPr/>
        </p:nvSpPr>
        <p:spPr>
          <a:xfrm>
            <a:off x="1752107" y="4639173"/>
            <a:ext cx="91440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3" name="Rectangle"/>
          <p:cNvSpPr/>
          <p:nvPr/>
        </p:nvSpPr>
        <p:spPr>
          <a:xfrm>
            <a:off x="13454823" y="4628377"/>
            <a:ext cx="91440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918799809"/>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 xmlns:a16="http://schemas.microsoft.com/office/drawing/2014/main" id="{D39124B2-3410-4B3C-A2B5-812040152BF8}"/>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330" name="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077" y="1603316"/>
            <a:ext cx="15785612" cy="10509516"/>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81699" y="1864573"/>
            <a:ext cx="7061171"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Setting up a Navmesh in Unreal</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9" y="4221454"/>
            <a:ext cx="7008270"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To set up a navigation mesh in Unreal Engine, add a </a:t>
            </a:r>
            <a:r>
              <a:rPr lang="en-US" sz="2800" dirty="0" err="1"/>
              <a:t>NavMeshBounds</a:t>
            </a:r>
            <a:r>
              <a:rPr lang="en-US" sz="2800" dirty="0"/>
              <a:t> Volume to your environment. If you enable Path Viewing (P), you should see large green regions covering the map to indicate what areas can and can’t be reached by AI within the environment.</a:t>
            </a:r>
          </a:p>
          <a:p>
            <a:r>
              <a:rPr lang="en-US" sz="2800" dirty="0"/>
              <a:t> </a:t>
            </a:r>
          </a:p>
          <a:p>
            <a:r>
              <a:rPr lang="en-US" sz="2800" dirty="0"/>
              <a:t>By default the </a:t>
            </a:r>
            <a:r>
              <a:rPr lang="en-US" sz="2800" dirty="0" err="1" smtClean="0"/>
              <a:t>NavMesh</a:t>
            </a:r>
            <a:r>
              <a:rPr lang="en-US" sz="2800" dirty="0" smtClean="0"/>
              <a:t> </a:t>
            </a:r>
            <a:r>
              <a:rPr lang="en-US" sz="2800" dirty="0"/>
              <a:t>is calculated against an agent that is roughly the size of a typical human. Additional Agents can be added from the Project Settings</a:t>
            </a:r>
            <a:r>
              <a:rPr lang="en-US" sz="2800" dirty="0" smtClean="0"/>
              <a:t>.</a:t>
            </a:r>
            <a:endParaRPr lang="en-US" sz="2800" dirty="0"/>
          </a:p>
        </p:txBody>
      </p:sp>
      <p:sp>
        <p:nvSpPr>
          <p:cNvPr id="15" name="Rectangle"/>
          <p:cNvSpPr/>
          <p:nvPr/>
        </p:nvSpPr>
        <p:spPr>
          <a:xfrm>
            <a:off x="16981699" y="375496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79143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Navmesh Bounds Volume </a:t>
            </a:r>
            <a:r>
              <a:rPr lang="en-US" sz="2800" dirty="0" smtClean="0"/>
              <a:t>calculates navigable </a:t>
            </a:r>
            <a:r>
              <a:rPr lang="en-US" sz="2800" dirty="0"/>
              <a:t>areas in the </a:t>
            </a:r>
            <a:r>
              <a:rPr lang="en-US" sz="2800" dirty="0" smtClean="0"/>
              <a:t>map.</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i="1" dirty="0"/>
              <a:t>I think, therefore I </a:t>
            </a:r>
            <a:r>
              <a:rPr lang="en-US" sz="6000" i="1" dirty="0" smtClean="0"/>
              <a:t>am.</a:t>
            </a:r>
            <a:r>
              <a:rPr lang="en-US" sz="6000" dirty="0" smtClean="0"/>
              <a:t>—Not </a:t>
            </a:r>
            <a:r>
              <a:rPr lang="en-US" sz="6000" dirty="0"/>
              <a:t>a robot</a:t>
            </a:r>
            <a:endParaRPr sz="6000" dirty="0"/>
          </a:p>
        </p:txBody>
      </p:sp>
      <p:sp>
        <p:nvSpPr>
          <p:cNvPr id="45" name="AEVER"/>
          <p:cNvSpPr txBox="1"/>
          <p:nvPr/>
        </p:nvSpPr>
        <p:spPr>
          <a:xfrm>
            <a:off x="7450325" y="5638702"/>
            <a:ext cx="948336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AI Overview</a:t>
            </a:r>
            <a:endParaRPr sz="80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4">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7" y="2568513"/>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NavMesh Invokers</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191584"/>
            <a:ext cx="700827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Navigation meshes are typically built automatically during level development; however, for large-scale environments, this can take up considerable resources.</a:t>
            </a:r>
          </a:p>
          <a:p>
            <a:r>
              <a:rPr lang="en-US" sz="2800" dirty="0"/>
              <a:t> </a:t>
            </a:r>
          </a:p>
          <a:p>
            <a:r>
              <a:rPr lang="en-US" sz="2800" dirty="0"/>
              <a:t>A solution is the use of navigation invokers, where navigation is only built around </a:t>
            </a:r>
            <a:r>
              <a:rPr lang="en-US" sz="2800" dirty="0" smtClean="0"/>
              <a:t>Actors </a:t>
            </a:r>
            <a:r>
              <a:rPr lang="en-US" sz="2800" dirty="0"/>
              <a:t>with a </a:t>
            </a:r>
            <a:r>
              <a:rPr lang="en-US" sz="2800" dirty="0" err="1" smtClean="0"/>
              <a:t>NavMesh</a:t>
            </a:r>
            <a:r>
              <a:rPr lang="en-US" sz="2800" dirty="0" smtClean="0"/>
              <a:t> Invoker Component</a:t>
            </a:r>
            <a:r>
              <a:rPr lang="en-US" sz="2800" dirty="0"/>
              <a:t>. When two </a:t>
            </a:r>
            <a:r>
              <a:rPr lang="en-US" sz="2800" dirty="0" smtClean="0"/>
              <a:t>Actors </a:t>
            </a:r>
            <a:r>
              <a:rPr lang="en-US" sz="2800" dirty="0"/>
              <a:t>with this component walk close to one another, their navigation regions connect</a:t>
            </a:r>
            <a:r>
              <a:rPr lang="en-US" sz="2800" dirty="0" smtClean="0"/>
              <a:t>.</a:t>
            </a:r>
            <a:endParaRPr lang="en-US" sz="2800" dirty="0"/>
          </a:p>
        </p:txBody>
      </p:sp>
      <p:sp>
        <p:nvSpPr>
          <p:cNvPr id="15" name="Rectangle"/>
          <p:cNvSpPr/>
          <p:nvPr/>
        </p:nvSpPr>
        <p:spPr>
          <a:xfrm>
            <a:off x="17008150" y="3728833"/>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79143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The </a:t>
            </a:r>
            <a:r>
              <a:rPr lang="en-US" sz="2800" dirty="0" err="1" smtClean="0"/>
              <a:t>NavMesh</a:t>
            </a:r>
            <a:r>
              <a:rPr lang="en-US" sz="2800" dirty="0" smtClean="0"/>
              <a:t> is extended as the Player moves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Invoker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376821" y="2115388"/>
            <a:ext cx="12283336" cy="92968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662530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Image" descr="Image">
            <a:extLst>
              <a:ext uri="{FF2B5EF4-FFF2-40B4-BE49-F238E27FC236}">
                <a16:creationId xmlns="" xmlns:a16="http://schemas.microsoft.com/office/drawing/2014/main" id="{B43B0408-B8A3-4AC9-AAD1-7EC81DBDA38B}"/>
              </a:ext>
            </a:extLst>
          </p:cNvPr>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2" name="Picture 1">
            <a:extLst>
              <a:ext uri="{FF2B5EF4-FFF2-40B4-BE49-F238E27FC236}">
                <a16:creationId xmlns="" xmlns:a16="http://schemas.microsoft.com/office/drawing/2014/main" id="{EF518723-C29A-448B-AC68-DE1FF7815450}"/>
              </a:ext>
            </a:extLst>
          </p:cNvPr>
          <p:cNvPicPr>
            <a:picLocks noChangeAspect="1"/>
          </p:cNvPicPr>
          <p:nvPr/>
        </p:nvPicPr>
        <p:blipFill rotWithShape="1">
          <a:blip r:embed="rId3"/>
          <a:srcRect l="7082" t="1793" r="16452" b="2976"/>
          <a:stretch/>
        </p:blipFill>
        <p:spPr>
          <a:xfrm>
            <a:off x="555005" y="522515"/>
            <a:ext cx="15849754" cy="12623470"/>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7" y="2437958"/>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Navlink Proxy</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056097"/>
            <a:ext cx="7008270" cy="44114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Navigation Link Proxies are a way of connecting sections of </a:t>
            </a:r>
            <a:r>
              <a:rPr lang="en-US" sz="2800" dirty="0" err="1" smtClean="0"/>
              <a:t>NavMeshes</a:t>
            </a:r>
            <a:r>
              <a:rPr lang="en-US" sz="2800" dirty="0" smtClean="0"/>
              <a:t> that </a:t>
            </a:r>
            <a:r>
              <a:rPr lang="en-US" sz="2800" dirty="0"/>
              <a:t>aren’t automatically connected through an automatic connection. They could be used for ledges, elevators, or other environmental quirks.</a:t>
            </a:r>
          </a:p>
          <a:p>
            <a:r>
              <a:rPr lang="en-US" sz="2800" dirty="0"/>
              <a:t> </a:t>
            </a:r>
          </a:p>
          <a:p>
            <a:r>
              <a:rPr lang="en-US" sz="2800" dirty="0"/>
              <a:t>Navigation Link Proxys can be expanded with smart links to automatically trigger behaviors in </a:t>
            </a:r>
            <a:r>
              <a:rPr lang="en-US" sz="2800" dirty="0" smtClean="0"/>
              <a:t>Actors </a:t>
            </a:r>
            <a:r>
              <a:rPr lang="en-US" sz="2800" dirty="0"/>
              <a:t>trying to cross them</a:t>
            </a:r>
            <a:r>
              <a:rPr lang="en-US" sz="2800" dirty="0" smtClean="0"/>
              <a:t>.</a:t>
            </a:r>
            <a:endParaRPr lang="en-US" sz="2800" dirty="0"/>
          </a:p>
        </p:txBody>
      </p:sp>
      <p:sp>
        <p:nvSpPr>
          <p:cNvPr id="15" name="Rectangle"/>
          <p:cNvSpPr/>
          <p:nvPr/>
        </p:nvSpPr>
        <p:spPr>
          <a:xfrm>
            <a:off x="17008150" y="358544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Content </a:t>
            </a:r>
            <a:r>
              <a:rPr lang="en-US" sz="2800" dirty="0" smtClean="0"/>
              <a:t>Examples: </a:t>
            </a:r>
            <a:r>
              <a:rPr lang="en-US" sz="2800" dirty="0" err="1" smtClean="0"/>
              <a:t>Nav</a:t>
            </a:r>
            <a:r>
              <a:rPr lang="en-US" sz="2800" dirty="0" smtClean="0"/>
              <a:t> Mesh</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537562268"/>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98192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Making Things Seem </a:t>
            </a:r>
            <a:r>
              <a:rPr lang="en-US" sz="6000" dirty="0" smtClean="0"/>
              <a:t>Normal,</a:t>
            </a:r>
          </a:p>
          <a:p>
            <a:r>
              <a:rPr lang="en-US" sz="6000" dirty="0" smtClean="0"/>
              <a:t>Even </a:t>
            </a:r>
            <a:r>
              <a:rPr lang="en-US" sz="6000" dirty="0"/>
              <a:t>When They’re </a:t>
            </a:r>
            <a:r>
              <a:rPr lang="en-US" sz="6000" dirty="0" smtClean="0"/>
              <a:t>Not</a:t>
            </a:r>
            <a:endParaRPr lang="en-US" sz="6000" dirty="0"/>
          </a:p>
        </p:txBody>
      </p:sp>
      <p:sp>
        <p:nvSpPr>
          <p:cNvPr id="45" name="AEVER"/>
          <p:cNvSpPr txBox="1"/>
          <p:nvPr/>
        </p:nvSpPr>
        <p:spPr>
          <a:xfrm>
            <a:off x="5877780" y="5638702"/>
            <a:ext cx="12628458"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AI Imperfection</a:t>
            </a:r>
            <a:endParaRPr sz="8000" cap="all" dirty="0">
              <a:solidFill>
                <a:srgbClr val="FFD966"/>
              </a:solidFill>
            </a:endParaRPr>
          </a:p>
        </p:txBody>
      </p:sp>
    </p:spTree>
    <p:extLst>
      <p:ext uri="{BB962C8B-B14F-4D97-AF65-F5344CB8AC3E}">
        <p14:creationId xmlns:p14="http://schemas.microsoft.com/office/powerpoint/2010/main" val="3636884274"/>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0" y="0"/>
            <a:ext cx="24384000" cy="13716000"/>
          </a:xfrm>
          <a:prstGeom prst="rect">
            <a:avLst/>
          </a:prstGeom>
        </p:spPr>
      </p:pic>
      <p:sp>
        <p:nvSpPr>
          <p:cNvPr id="377" name="Rectangle"/>
          <p:cNvSpPr/>
          <p:nvPr/>
        </p:nvSpPr>
        <p:spPr>
          <a:xfrm>
            <a:off x="2145863"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921500"/>
            <a:ext cx="708660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Since AI is a part of the game, it has the potential to know any </a:t>
            </a:r>
            <a:r>
              <a:rPr lang="en-US" sz="2800" dirty="0" smtClean="0"/>
              <a:t>Actor’s </a:t>
            </a:r>
            <a:r>
              <a:rPr lang="en-US" sz="2800" dirty="0"/>
              <a:t>properties at any given time. Because of this ability, it’s almost impossible for the AI in a game to not in some way “cheat.” That said, while AI can see the whole board, there are many qualities of human players that AI typically </a:t>
            </a:r>
            <a:r>
              <a:rPr lang="en-US" sz="2800" dirty="0" smtClean="0"/>
              <a:t>lacks, </a:t>
            </a:r>
            <a:r>
              <a:rPr lang="en-US" sz="2800" dirty="0"/>
              <a:t>such as intuition, </a:t>
            </a:r>
            <a:r>
              <a:rPr lang="en-US" sz="2800" dirty="0" smtClean="0"/>
              <a:t>natural understanding </a:t>
            </a:r>
            <a:r>
              <a:rPr lang="en-US" sz="2800" dirty="0"/>
              <a:t>of play styles, and </a:t>
            </a:r>
            <a:r>
              <a:rPr lang="en-US" sz="2800" dirty="0" smtClean="0"/>
              <a:t>adaptability outside </a:t>
            </a:r>
            <a:r>
              <a:rPr lang="en-US" sz="2800" dirty="0"/>
              <a:t>of its given instruction set</a:t>
            </a:r>
            <a:r>
              <a:rPr lang="en-US" sz="2800" dirty="0" smtClean="0"/>
              <a:t>. </a:t>
            </a:r>
            <a:endParaRPr lang="en-US" sz="2800" dirty="0"/>
          </a:p>
        </p:txBody>
      </p:sp>
      <p:sp>
        <p:nvSpPr>
          <p:cNvPr id="12" name="The Picture slide"/>
          <p:cNvSpPr txBox="1"/>
          <p:nvPr/>
        </p:nvSpPr>
        <p:spPr>
          <a:xfrm>
            <a:off x="2794815" y="3457011"/>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Cheating AI</a:t>
            </a:r>
            <a:endParaRPr cap="all" dirty="0"/>
          </a:p>
        </p:txBody>
      </p:sp>
      <p:sp>
        <p:nvSpPr>
          <p:cNvPr id="13" name="Rectangle"/>
          <p:cNvSpPr/>
          <p:nvPr/>
        </p:nvSpPr>
        <p:spPr>
          <a:xfrm>
            <a:off x="2869459" y="4557045"/>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1205170"/>
            <a:ext cx="12700000" cy="1156214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Aft>
                <a:spcPts val="500"/>
              </a:spcAft>
            </a:pPr>
            <a:r>
              <a:rPr lang="en-US" sz="2800" b="1" dirty="0"/>
              <a:t>Known Friendlies</a:t>
            </a:r>
          </a:p>
          <a:p>
            <a:r>
              <a:rPr lang="en-US" sz="2800" dirty="0" smtClean="0"/>
              <a:t>It’s </a:t>
            </a:r>
            <a:r>
              <a:rPr lang="en-US" sz="2800" dirty="0"/>
              <a:t>common for AI to know where its friends are but to rely on a given perception system to detect enemies. The first method of developing around known friendlies is to limit perception </a:t>
            </a:r>
            <a:r>
              <a:rPr lang="en-US" sz="2800" dirty="0" smtClean="0"/>
              <a:t>of friendly </a:t>
            </a:r>
            <a:r>
              <a:rPr lang="en-US" sz="2800" dirty="0"/>
              <a:t>AI to a controlled field of vision. Players are unlikely to know where enemies are at any given time, so they are unlikely to spot this semi-omniscient behavior</a:t>
            </a:r>
            <a:r>
              <a:rPr lang="en-US" sz="2800" dirty="0" smtClean="0"/>
              <a:t>. </a:t>
            </a:r>
            <a:endParaRPr lang="en-US" sz="2800" dirty="0"/>
          </a:p>
          <a:p>
            <a:endParaRPr lang="en-US" sz="2800" dirty="0"/>
          </a:p>
          <a:p>
            <a:pPr>
              <a:spcAft>
                <a:spcPts val="500"/>
              </a:spcAft>
            </a:pPr>
            <a:r>
              <a:rPr lang="en-US" sz="2800" b="1" dirty="0"/>
              <a:t>Known Environment Layout</a:t>
            </a:r>
          </a:p>
          <a:p>
            <a:r>
              <a:rPr lang="en-US" sz="2800" dirty="0"/>
              <a:t>In almost all cases, AI is informed of its environment layout. Unlike players, who may look at a bridge and ask “How do I get there</a:t>
            </a:r>
            <a:r>
              <a:rPr lang="en-US" sz="2800" dirty="0" smtClean="0"/>
              <a:t>?” </a:t>
            </a:r>
            <a:r>
              <a:rPr lang="en-US" sz="2800" dirty="0"/>
              <a:t>the AI is almost always informed of how to reach any given location that is reachable</a:t>
            </a:r>
            <a:r>
              <a:rPr lang="en-US" sz="2800" dirty="0" smtClean="0"/>
              <a:t>.</a:t>
            </a:r>
            <a:endParaRPr lang="en-US" sz="2800" dirty="0"/>
          </a:p>
          <a:p>
            <a:endParaRPr lang="en-US" sz="2800" dirty="0"/>
          </a:p>
          <a:p>
            <a:pPr>
              <a:spcAft>
                <a:spcPts val="500"/>
              </a:spcAft>
            </a:pPr>
            <a:r>
              <a:rPr lang="en-US" sz="2800" b="1" dirty="0"/>
              <a:t>Key Item Locations</a:t>
            </a:r>
          </a:p>
          <a:p>
            <a:r>
              <a:rPr lang="en-US" sz="2800" dirty="0"/>
              <a:t>Since the perception of being “reactionary” is important, game items like flags and power-ups often have their positions known to the AI at any given time. This means that when a key event occurs, the enemies in a game are able to react to it intelligently instead of relying on </a:t>
            </a:r>
            <a:r>
              <a:rPr lang="en-US" sz="2800" dirty="0" smtClean="0"/>
              <a:t>perception.</a:t>
            </a:r>
            <a:endParaRPr lang="en-US" sz="2800" dirty="0"/>
          </a:p>
          <a:p>
            <a:endParaRPr lang="en-US" sz="2800" dirty="0"/>
          </a:p>
          <a:p>
            <a:pPr>
              <a:spcAft>
                <a:spcPts val="500"/>
              </a:spcAft>
            </a:pPr>
            <a:r>
              <a:rPr lang="en-US" sz="2800" b="1" dirty="0"/>
              <a:t>Full Player Comprehension</a:t>
            </a:r>
          </a:p>
          <a:p>
            <a:r>
              <a:rPr lang="en-US" sz="2800" dirty="0"/>
              <a:t>AI often keeps a list of references to any known/perceived enemies. This list is updated when a player is seen, and when the AI has lost sight of a player there is typically an amount of time that the player and their actions continue to be tracked before the player is removed from the list. This means that the AI has a better general sense of permanence of threats in the area; it also means that it can know where the player is aiming or what they’re doing despite not having a direct view of </a:t>
            </a:r>
            <a:r>
              <a:rPr lang="en-US" sz="2800" dirty="0" smtClean="0"/>
              <a:t>them.</a:t>
            </a:r>
            <a:endParaRPr lang="en-US" sz="2800" dirty="0"/>
          </a:p>
        </p:txBody>
      </p:sp>
      <p:sp>
        <p:nvSpPr>
          <p:cNvPr id="686" name="Just like flower porcelain  You’re like a moon that  awaken to say hello So beautiful and bright that you make me content to play it  world"/>
          <p:cNvSpPr txBox="1"/>
          <p:nvPr/>
        </p:nvSpPr>
        <p:spPr>
          <a:xfrm>
            <a:off x="1747158" y="4183930"/>
            <a:ext cx="6728952" cy="241091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r">
              <a:defRPr b="1">
                <a:latin typeface="Helvetica"/>
                <a:ea typeface="Helvetica"/>
                <a:cs typeface="Helvetica"/>
                <a:sym typeface="Helvetica"/>
              </a:defRPr>
            </a:lvl1pPr>
          </a:lstStyle>
          <a:p>
            <a:r>
              <a:rPr lang="en-US" dirty="0"/>
              <a:t>The enemy can cheat, but you probably won’t </a:t>
            </a:r>
            <a:r>
              <a:rPr lang="en-US" dirty="0" smtClean="0"/>
              <a:t>know.</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793380669"/>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719171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If an enemy were to open fire on a player and fire according to the information at its disposal, with an instant-hit weapon the enemy wouldn’t miss. With a projectile weapon it is very unlikely that </a:t>
            </a:r>
            <a:r>
              <a:rPr lang="en-US" sz="2800" dirty="0" smtClean="0"/>
              <a:t>the enemy </a:t>
            </a:r>
            <a:r>
              <a:rPr lang="en-US" sz="2800" dirty="0"/>
              <a:t>would miss. Since AI is driven by variables and can instantly process almost any </a:t>
            </a:r>
            <a:r>
              <a:rPr lang="en-US" sz="2800" dirty="0" err="1" smtClean="0"/>
              <a:t>fActor</a:t>
            </a:r>
            <a:r>
              <a:rPr lang="en-US" sz="2800" dirty="0" smtClean="0"/>
              <a:t> </a:t>
            </a:r>
            <a:r>
              <a:rPr lang="en-US" sz="2800" dirty="0"/>
              <a:t>in the game, its logic and aim are often intentionally compromised to allow for a fighting chance by players.</a:t>
            </a:r>
          </a:p>
          <a:p>
            <a:r>
              <a:rPr lang="en-US" sz="2800" dirty="0"/>
              <a:t> </a:t>
            </a:r>
          </a:p>
          <a:p>
            <a:r>
              <a:rPr lang="en-US" sz="2800" dirty="0"/>
              <a:t>These intentional decreases in ability can occur in a variety of ways, including but not limited to the following</a:t>
            </a:r>
            <a:r>
              <a:rPr lang="en-US" sz="2800" dirty="0" smtClean="0"/>
              <a:t>:</a:t>
            </a:r>
          </a:p>
          <a:p>
            <a:endParaRPr lang="en-US" sz="2800" dirty="0"/>
          </a:p>
          <a:p>
            <a:pPr marL="457200" lvl="0" indent="-457200">
              <a:spcAft>
                <a:spcPts val="1000"/>
              </a:spcAft>
              <a:buFont typeface="Arial" panose="020B0604020202020204" pitchFamily="34" charset="0"/>
              <a:buChar char="•"/>
            </a:pPr>
            <a:r>
              <a:rPr lang="en-US" sz="2800" dirty="0"/>
              <a:t>Artificial delays on information to simulate human reaction </a:t>
            </a:r>
            <a:r>
              <a:rPr lang="en-US" sz="2800" dirty="0" smtClean="0"/>
              <a:t>times</a:t>
            </a:r>
            <a:endParaRPr lang="en-US" sz="2800" dirty="0"/>
          </a:p>
          <a:p>
            <a:pPr marL="457200" lvl="0" indent="-457200">
              <a:spcAft>
                <a:spcPts val="1000"/>
              </a:spcAft>
              <a:buFont typeface="Arial" panose="020B0604020202020204" pitchFamily="34" charset="0"/>
              <a:buChar char="•"/>
            </a:pPr>
            <a:r>
              <a:rPr lang="en-US" sz="2800" dirty="0"/>
              <a:t>Enemy AI missing its shots when first entering combat with a player to give the player time to react and head to </a:t>
            </a:r>
            <a:r>
              <a:rPr lang="en-US" sz="2800" dirty="0" smtClean="0"/>
              <a:t>cover</a:t>
            </a:r>
            <a:endParaRPr lang="en-US" sz="2800" dirty="0"/>
          </a:p>
          <a:p>
            <a:pPr marL="457200" indent="-457200">
              <a:buFont typeface="Arial" panose="020B0604020202020204" pitchFamily="34" charset="0"/>
              <a:buChar char="•"/>
            </a:pPr>
            <a:r>
              <a:rPr lang="en-US" sz="2800" dirty="0"/>
              <a:t>Enemies decreasing in accuracy as a player reaches low health to help encourage battles that the player only just </a:t>
            </a:r>
            <a:r>
              <a:rPr lang="en-US" sz="2800" dirty="0" smtClean="0"/>
              <a:t>survives</a:t>
            </a:r>
            <a:endParaRPr lang="en-US" sz="2800" dirty="0"/>
          </a:p>
          <a:p>
            <a:pPr marL="457200" indent="-457200">
              <a:buFont typeface="Arial" panose="020B0604020202020204" pitchFamily="34" charset="0"/>
              <a:buChar char="•"/>
            </a:pP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smtClean="0"/>
              <a:t>Artificial</a:t>
            </a:r>
          </a:p>
          <a:p>
            <a:r>
              <a:rPr lang="en-US" dirty="0" smtClean="0"/>
              <a:t>Stupidity</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743082310"/>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10096170" y="4183930"/>
            <a:ext cx="12700000"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Part of intelligent behavior seeming intelligent is signaling intent to the player. When an enemy appears to have planned or coordinated its behavior, it appears to be drawing information from realistic sources and coordinating its actions as one would expect real players to do. This signaling can be done in various ways.</a:t>
            </a:r>
          </a:p>
          <a:p>
            <a:r>
              <a:rPr lang="en-US" sz="2800" dirty="0"/>
              <a:t> </a:t>
            </a:r>
          </a:p>
          <a:p>
            <a:r>
              <a:rPr lang="en-US" sz="2800" dirty="0"/>
              <a:t>For instance, if an AI unit is in the process of approaching the player from the side, it may pass information to another AI player to shout out </a:t>
            </a:r>
            <a:r>
              <a:rPr lang="en-US" sz="2800" dirty="0" smtClean="0"/>
              <a:t>“Flank them!” </a:t>
            </a:r>
            <a:r>
              <a:rPr lang="en-US" sz="2800" dirty="0"/>
              <a:t>to imply that the setup was intentional</a:t>
            </a:r>
            <a:r>
              <a:rPr lang="en-US" sz="2800" dirty="0" smtClean="0"/>
              <a:t>.</a:t>
            </a: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Perceiving Intelligence</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922315363"/>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1205170"/>
            <a:ext cx="12700000" cy="1063624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Aft>
                <a:spcPts val="500"/>
              </a:spcAft>
            </a:pPr>
            <a:r>
              <a:rPr lang="en-US" sz="2800" b="1" dirty="0"/>
              <a:t>AI </a:t>
            </a:r>
            <a:r>
              <a:rPr lang="en-US" sz="2800" b="1" dirty="0" smtClean="0"/>
              <a:t>Directors</a:t>
            </a:r>
            <a:endParaRPr lang="en-US" sz="2800" b="1" dirty="0"/>
          </a:p>
          <a:p>
            <a:r>
              <a:rPr lang="en-US" sz="2800" dirty="0"/>
              <a:t>AI can be wider reaching than a conventional game agent and used to direct a large number of game enemies or game events. An AI </a:t>
            </a:r>
            <a:r>
              <a:rPr lang="en-US" sz="2800" dirty="0" smtClean="0"/>
              <a:t>Director </a:t>
            </a:r>
            <a:r>
              <a:rPr lang="en-US" sz="2800" dirty="0"/>
              <a:t>could be telling hordes of enemies which players to attack, identifying how to set up tense situations for players as they move through a level, or even determining how to add health and weapons for players so that they can feel like they’re just surviving by the skin of their teeth</a:t>
            </a:r>
            <a:r>
              <a:rPr lang="en-US" sz="2800" dirty="0" smtClean="0"/>
              <a:t>.</a:t>
            </a:r>
            <a:endParaRPr lang="en-US" sz="2800" dirty="0"/>
          </a:p>
          <a:p>
            <a:pPr>
              <a:spcAft>
                <a:spcPts val="500"/>
              </a:spcAft>
            </a:pPr>
            <a:r>
              <a:rPr lang="en-US" sz="2800" dirty="0"/>
              <a:t/>
            </a:r>
            <a:br>
              <a:rPr lang="en-US" sz="2800" dirty="0"/>
            </a:br>
            <a:r>
              <a:rPr lang="en-US" sz="2800" b="1" dirty="0"/>
              <a:t>Player </a:t>
            </a:r>
            <a:r>
              <a:rPr lang="en-US" sz="2800" b="1" dirty="0" smtClean="0"/>
              <a:t>Assisted Guidance</a:t>
            </a:r>
            <a:endParaRPr lang="en-US" sz="2800" b="1" dirty="0"/>
          </a:p>
          <a:p>
            <a:r>
              <a:rPr lang="en-US" sz="2800" dirty="0"/>
              <a:t>AI can be used so that if a player gets lost, lights or other world aspects are triggered in a way that directs their attention toward the correct path. A more obvious way to do this is with nearby non-playable characters adding conversation elements that suggest the player move toward a goal</a:t>
            </a:r>
            <a:r>
              <a:rPr lang="en-US" sz="2800" dirty="0" smtClean="0"/>
              <a:t>.</a:t>
            </a:r>
            <a:endParaRPr lang="en-US" sz="2800" dirty="0"/>
          </a:p>
          <a:p>
            <a:pPr>
              <a:spcAft>
                <a:spcPts val="500"/>
              </a:spcAft>
            </a:pPr>
            <a:r>
              <a:rPr lang="en-US" sz="2800" dirty="0"/>
              <a:t/>
            </a:r>
            <a:br>
              <a:rPr lang="en-US" sz="2800" dirty="0"/>
            </a:br>
            <a:r>
              <a:rPr lang="en-US" sz="2800" b="1" dirty="0"/>
              <a:t>Procedural Generation</a:t>
            </a:r>
          </a:p>
          <a:p>
            <a:r>
              <a:rPr lang="en-US" sz="2800" dirty="0"/>
              <a:t>AI can be used for a wide range of elements involved in procedural generation. For instance, AI could be used to intelligently automatically grow a forest with certain foliage types according to specific growth and distribution rule sets</a:t>
            </a:r>
            <a:r>
              <a:rPr lang="en-US" sz="2800" dirty="0" smtClean="0"/>
              <a:t>.</a:t>
            </a:r>
            <a:endParaRPr lang="en-US" sz="2800" dirty="0"/>
          </a:p>
          <a:p>
            <a:endParaRPr lang="en-US" sz="2800" dirty="0"/>
          </a:p>
          <a:p>
            <a:pPr>
              <a:spcAft>
                <a:spcPts val="500"/>
              </a:spcAft>
            </a:pPr>
            <a:r>
              <a:rPr lang="en-US" sz="2800" b="1" dirty="0"/>
              <a:t>Game Balancing</a:t>
            </a:r>
          </a:p>
          <a:p>
            <a:r>
              <a:rPr lang="en-US" sz="2800" dirty="0"/>
              <a:t>AI can be used for automatic game balancing. By developing AI that is tracking how the player is playing the game, how erratic their movements are, or how they typically do in different engagements, AI could be used to make the game more or less difficult dynamically</a:t>
            </a:r>
            <a:r>
              <a:rPr lang="en-US" sz="2800" dirty="0" smtClean="0"/>
              <a:t>.</a:t>
            </a:r>
            <a:endParaRPr lang="en-US" sz="2800" dirty="0"/>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AI </a:t>
            </a:r>
            <a:r>
              <a:rPr lang="en-US" dirty="0" smtClean="0"/>
              <a:t>beyond </a:t>
            </a:r>
            <a:r>
              <a:rPr lang="en-US" dirty="0"/>
              <a:t>Agents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229261048"/>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3"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3744448516"/>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assets1.ignimgs.com/2017/03/01/roborecall-1280-1488351996761_1280w.jpg"/>
          <p:cNvPicPr>
            <a:picLocks noChangeAspect="1" noChangeArrowheads="1"/>
          </p:cNvPicPr>
          <p:nvPr/>
        </p:nvPicPr>
        <p:blipFill rotWithShape="1">
          <a:blip r:embed="rId2">
            <a:extLst>
              <a:ext uri="{28A0092B-C50C-407E-A947-70E740481C1C}">
                <a14:useLocalDpi xmlns:a14="http://schemas.microsoft.com/office/drawing/2010/main" val="0"/>
              </a:ext>
            </a:extLst>
          </a:blip>
          <a:srcRect l="-27660" r="27567"/>
          <a:stretch/>
        </p:blipFill>
        <p:spPr bwMode="auto">
          <a:xfrm>
            <a:off x="-22789" y="0"/>
            <a:ext cx="24406789" cy="13716002"/>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342125"/>
            <a:ext cx="7082914" cy="664797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In games, AI typically refers to the implementation of seemingly intelligent behavior in various game agents. AI types can have significant differences </a:t>
            </a:r>
            <a:r>
              <a:rPr lang="en-US" sz="2800" dirty="0" smtClean="0"/>
              <a:t>in the following:</a:t>
            </a:r>
          </a:p>
          <a:p>
            <a:endParaRPr lang="en-US" sz="2800" dirty="0" smtClean="0"/>
          </a:p>
          <a:p>
            <a:pPr marL="457200" indent="-457200" fontAlgn="base">
              <a:spcAft>
                <a:spcPts val="1000"/>
              </a:spcAft>
              <a:buFont typeface="Arial" panose="020B0604020202020204" pitchFamily="34" charset="0"/>
              <a:buChar char="•"/>
            </a:pPr>
            <a:r>
              <a:rPr lang="en-US" sz="2800" dirty="0" smtClean="0"/>
              <a:t>How they process tasks</a:t>
            </a:r>
          </a:p>
          <a:p>
            <a:pPr marL="457200" lvl="0" indent="-457200" fontAlgn="base">
              <a:spcAft>
                <a:spcPts val="1000"/>
              </a:spcAft>
              <a:buFont typeface="Arial" panose="020B0604020202020204" pitchFamily="34" charset="0"/>
              <a:buChar char="•"/>
            </a:pPr>
            <a:r>
              <a:rPr lang="en-US" sz="2800" dirty="0" smtClean="0"/>
              <a:t>How </a:t>
            </a:r>
            <a:r>
              <a:rPr lang="en-US" sz="2800" dirty="0"/>
              <a:t>they receive and “perceive” information about the </a:t>
            </a:r>
            <a:r>
              <a:rPr lang="en-US" sz="2800" dirty="0" smtClean="0"/>
              <a:t>world</a:t>
            </a:r>
          </a:p>
          <a:p>
            <a:pPr marL="457200" indent="-457200" fontAlgn="base">
              <a:spcAft>
                <a:spcPts val="1000"/>
              </a:spcAft>
              <a:buFont typeface="Arial" panose="020B0604020202020204" pitchFamily="34" charset="0"/>
              <a:buChar char="•"/>
            </a:pPr>
            <a:r>
              <a:rPr lang="en-US" sz="2800" dirty="0" smtClean="0"/>
              <a:t>How </a:t>
            </a:r>
            <a:r>
              <a:rPr lang="en-US" sz="2800" dirty="0"/>
              <a:t>they understand the spatial rules and layout of the </a:t>
            </a:r>
            <a:r>
              <a:rPr lang="en-US" sz="2800" dirty="0" smtClean="0"/>
              <a:t>world</a:t>
            </a:r>
            <a:endParaRPr lang="en-US" sz="2800" dirty="0"/>
          </a:p>
          <a:p>
            <a:pPr marL="457200" indent="-457200" fontAlgn="base">
              <a:spcAft>
                <a:spcPts val="1000"/>
              </a:spcAft>
              <a:buFont typeface="Arial" panose="020B0604020202020204" pitchFamily="34" charset="0"/>
              <a:buChar char="•"/>
            </a:pPr>
            <a:r>
              <a:rPr lang="en-US" sz="2800" dirty="0" smtClean="0"/>
              <a:t>How </a:t>
            </a:r>
            <a:r>
              <a:rPr lang="en-US" sz="2800" dirty="0"/>
              <a:t>they are adapted to more closely approximate human </a:t>
            </a:r>
            <a:r>
              <a:rPr lang="en-US" sz="2800" dirty="0" smtClean="0"/>
              <a:t>behavior</a:t>
            </a:r>
            <a:endParaRPr lang="en-US" sz="2800" dirty="0"/>
          </a:p>
          <a:p>
            <a:pPr marL="457200" indent="-457200" fontAlgn="base">
              <a:buFont typeface="Arial" panose="020B0604020202020204" pitchFamily="34" charset="0"/>
              <a:buChar char="•"/>
            </a:pPr>
            <a:r>
              <a:rPr lang="en-US" sz="2800" dirty="0" smtClean="0"/>
              <a:t>How </a:t>
            </a:r>
            <a:r>
              <a:rPr lang="en-US" sz="2800" dirty="0"/>
              <a:t>they react to outside stimuli</a:t>
            </a:r>
          </a:p>
        </p:txBody>
      </p:sp>
      <p:sp>
        <p:nvSpPr>
          <p:cNvPr id="21" name="The Picture slide"/>
          <p:cNvSpPr txBox="1"/>
          <p:nvPr/>
        </p:nvSpPr>
        <p:spPr>
          <a:xfrm>
            <a:off x="682070" y="3877635"/>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What is AI?</a:t>
            </a:r>
            <a:endParaRPr cap="all" dirty="0"/>
          </a:p>
        </p:txBody>
      </p:sp>
      <p:sp>
        <p:nvSpPr>
          <p:cNvPr id="22" name="Rectangle"/>
          <p:cNvSpPr/>
          <p:nvPr/>
        </p:nvSpPr>
        <p:spPr>
          <a:xfrm>
            <a:off x="756714" y="4991710"/>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9464844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0597" r="7332"/>
          <a:stretch/>
        </p:blipFill>
        <p:spPr>
          <a:xfrm>
            <a:off x="12147260" y="0"/>
            <a:ext cx="12231148" cy="13715999"/>
          </a:xfrm>
          <a:prstGeom prst="rect">
            <a:avLst/>
          </a:prstGeom>
        </p:spPr>
      </p:pic>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State Machines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911257"/>
            <a:ext cx="8509001"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Often AI behaviors can be broken into individual states. For instance, enemy AI may have states for searching for enemies, searching for health, engaging enemies, and general idle behavior. By defining transition rules, these states can be organized into a structure called a “Finite State Machine” or a “Finite State Automata.” This is a very simple but powerful technique that is applicable in many different situations. State machines have historically been one of the main types of design patterns underneath most AI structures</a:t>
            </a:r>
            <a:r>
              <a:rPr lang="en-US" sz="2800" dirty="0" smtClean="0"/>
              <a:t>.</a:t>
            </a:r>
            <a:endParaRPr lang="en-US" sz="2800" dirty="0"/>
          </a:p>
        </p:txBody>
      </p:sp>
      <p:sp>
        <p:nvSpPr>
          <p:cNvPr id="16" name="Rectangle"/>
          <p:cNvSpPr/>
          <p:nvPr/>
        </p:nvSpPr>
        <p:spPr>
          <a:xfrm>
            <a:off x="1752108" y="5460261"/>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3201760184"/>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Behavior Trees and EQS</a:t>
            </a:r>
            <a:endParaRPr sz="6000" dirty="0"/>
          </a:p>
        </p:txBody>
      </p:sp>
      <p:sp>
        <p:nvSpPr>
          <p:cNvPr id="45" name="AEVER"/>
          <p:cNvSpPr txBox="1"/>
          <p:nvPr/>
        </p:nvSpPr>
        <p:spPr>
          <a:xfrm>
            <a:off x="5275053" y="5638702"/>
            <a:ext cx="1383391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AI Systems in UE4</a:t>
            </a:r>
            <a:endParaRPr sz="8000" cap="all" dirty="0">
              <a:solidFill>
                <a:srgbClr val="FFD966"/>
              </a:solidFill>
            </a:endParaRPr>
          </a:p>
        </p:txBody>
      </p:sp>
    </p:spTree>
    <p:extLst>
      <p:ext uri="{BB962C8B-B14F-4D97-AF65-F5344CB8AC3E}">
        <p14:creationId xmlns:p14="http://schemas.microsoft.com/office/powerpoint/2010/main" val="3113278445"/>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F3A0826E-2369-4E02-9D53-EBEC4C1913F6}"/>
              </a:ext>
            </a:extLst>
          </p:cNvPr>
          <p:cNvPicPr>
            <a:picLocks noChangeAspect="1"/>
          </p:cNvPicPr>
          <p:nvPr/>
        </p:nvPicPr>
        <p:blipFill rotWithShape="1">
          <a:blip r:embed="rId2">
            <a:extLst>
              <a:ext uri="{28A0092B-C50C-407E-A947-70E740481C1C}">
                <a14:useLocalDpi xmlns:a14="http://schemas.microsoft.com/office/drawing/2010/main" val="0"/>
              </a:ext>
            </a:extLst>
          </a:blip>
          <a:srcRect l="12629" t="13454" r="2583" b="-35"/>
          <a:stretch/>
        </p:blipFill>
        <p:spPr>
          <a:xfrm>
            <a:off x="-1" y="-5638"/>
            <a:ext cx="24384001" cy="13716000"/>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4057308"/>
            <a:ext cx="700827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Behavior Trees</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35496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 useful technique for describing AI behaviors is a Behavior Tree. A Behavior Tree </a:t>
            </a:r>
            <a:r>
              <a:rPr lang="en-US" sz="2800" dirty="0" smtClean="0"/>
              <a:t>consists of </a:t>
            </a:r>
            <a:r>
              <a:rPr lang="en-US" sz="2800" dirty="0"/>
              <a:t>hierarchically organized nodes that control the flow of decision making and determine a set of actions to execute in a given situation. This is the most common type of AI setup in Unreal Engine 4</a:t>
            </a:r>
            <a:r>
              <a:rPr lang="en-US" sz="2800" dirty="0" smtClean="0"/>
              <a:t>.</a:t>
            </a:r>
            <a:endParaRPr lang="en-US"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2847840918"/>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 descr="Image">
            <a:extLst>
              <a:ext uri="{FF2B5EF4-FFF2-40B4-BE49-F238E27FC236}">
                <a16:creationId xmlns="" xmlns:a16="http://schemas.microsoft.com/office/drawing/2014/main" id="{3D92B093-7CBD-4CC4-97FD-89ACF9C1A7D3}"/>
              </a:ext>
            </a:extLst>
          </p:cNvPr>
          <p:cNvPicPr>
            <a:picLocks noChangeAspect="1"/>
          </p:cNvPicPr>
          <p:nvPr/>
        </p:nvPicPr>
        <p:blipFill>
          <a:blip r:embed="rId2">
            <a:extLst/>
          </a:blip>
          <a:srcRect l="11526" r="11526"/>
          <a:stretch>
            <a:fillRect/>
          </a:stretch>
        </p:blipFill>
        <p:spPr>
          <a:xfrm>
            <a:off x="13902201" y="1250349"/>
            <a:ext cx="7374576" cy="6996613"/>
          </a:xfrm>
          <a:prstGeom prst="rect">
            <a:avLst/>
          </a:prstGeom>
          <a:ln w="12700">
            <a:miter lim="400000"/>
          </a:ln>
        </p:spPr>
      </p:pic>
      <p:pic>
        <p:nvPicPr>
          <p:cNvPr id="12" name="Image" descr="Image">
            <a:extLst>
              <a:ext uri="{FF2B5EF4-FFF2-40B4-BE49-F238E27FC236}">
                <a16:creationId xmlns="" xmlns:a16="http://schemas.microsoft.com/office/drawing/2014/main" id="{E6C88F82-74C9-4CC3-B2DF-3692BB4EBE51}"/>
              </a:ext>
            </a:extLst>
          </p:cNvPr>
          <p:cNvPicPr>
            <a:picLocks noChangeAspect="1"/>
          </p:cNvPicPr>
          <p:nvPr/>
        </p:nvPicPr>
        <p:blipFill>
          <a:blip r:embed="rId2">
            <a:extLst/>
          </a:blip>
          <a:srcRect l="11526" r="11526"/>
          <a:stretch>
            <a:fillRect/>
          </a:stretch>
        </p:blipFill>
        <p:spPr>
          <a:xfrm>
            <a:off x="3099460" y="1250349"/>
            <a:ext cx="7374576" cy="6996613"/>
          </a:xfrm>
          <a:prstGeom prst="rect">
            <a:avLst/>
          </a:prstGeom>
          <a:ln w="12700">
            <a:miter lim="400000"/>
          </a:ln>
        </p:spPr>
      </p:pic>
      <p:pic>
        <p:nvPicPr>
          <p:cNvPr id="409" name="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2852" y="1383718"/>
            <a:ext cx="7009915" cy="6729873"/>
          </a:xfrm>
          <a:prstGeom prst="rect">
            <a:avLst/>
          </a:prstGeom>
          <a:ln>
            <a:noFill/>
          </a:ln>
          <a:effectLst>
            <a:outerShdw blurRad="190500" algn="tl" rotWithShape="0">
              <a:srgbClr val="000000">
                <a:alpha val="70000"/>
              </a:srgbClr>
            </a:outerShdw>
          </a:effectLst>
        </p:spPr>
      </p:pic>
      <p:pic>
        <p:nvPicPr>
          <p:cNvPr id="410" name="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71154" y="1383718"/>
            <a:ext cx="7036669" cy="6729874"/>
          </a:xfrm>
          <a:prstGeom prst="rect">
            <a:avLst/>
          </a:prstGeom>
          <a:ln>
            <a:noFill/>
          </a:ln>
          <a:effectLst>
            <a:outerShdw blurRad="190500" algn="tl" rotWithShape="0">
              <a:srgbClr val="000000">
                <a:alpha val="70000"/>
              </a:srgbClr>
            </a:outerShdw>
          </a:effectLst>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644169"/>
            <a:ext cx="7805274"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b="1" dirty="0"/>
              <a:t>Root Node </a:t>
            </a:r>
            <a:r>
              <a:rPr lang="en-US" sz="2800" dirty="0"/>
              <a:t>is unique in the Behavior Tree and is the starting point for the Behavior Tree. It can only have one connection, and you cannot attach Decorators or Services to it</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677939"/>
            <a:ext cx="7805274"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Task Nodes are the leaves of the Behavior Tree, the nodes that “do” things and don’t have an output connection</a:t>
            </a:r>
            <a:r>
              <a:rPr lang="en-US" sz="2800" dirty="0" smtClean="0"/>
              <a:t>.</a:t>
            </a:r>
            <a:endParaRPr lang="en-US" sz="2800" dirty="0"/>
          </a:p>
        </p:txBody>
      </p:sp>
      <p:sp>
        <p:nvSpPr>
          <p:cNvPr id="413" name="Two Picture slide"/>
          <p:cNvSpPr txBox="1"/>
          <p:nvPr/>
        </p:nvSpPr>
        <p:spPr>
          <a:xfrm>
            <a:off x="6080045" y="9474121"/>
            <a:ext cx="1455527"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Root</a:t>
            </a:r>
            <a:endParaRPr dirty="0"/>
          </a:p>
        </p:txBody>
      </p:sp>
      <p:sp>
        <p:nvSpPr>
          <p:cNvPr id="416" name="Two Picture slide"/>
          <p:cNvSpPr txBox="1"/>
          <p:nvPr/>
        </p:nvSpPr>
        <p:spPr>
          <a:xfrm>
            <a:off x="16683795" y="9526655"/>
            <a:ext cx="1811394"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Tasks</a:t>
            </a:r>
            <a:endParaRPr dirty="0"/>
          </a:p>
        </p:txBody>
      </p:sp>
      <p:sp>
        <p:nvSpPr>
          <p:cNvPr id="14" name="TextBox 13"/>
          <p:cNvSpPr txBox="1"/>
          <p:nvPr/>
        </p:nvSpPr>
        <p:spPr>
          <a:xfrm>
            <a:off x="14600156" y="8113592"/>
            <a:ext cx="6146038"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Task Nodes</a:t>
            </a:r>
            <a:endParaRPr kumimoji="0" lang="en-US" sz="2800" b="0" i="0" u="none" strike="noStrike" cap="none" spc="0" normalizeH="0" baseline="0" dirty="0">
              <a:ln>
                <a:noFill/>
              </a:ln>
              <a:solidFill>
                <a:srgbClr val="000000"/>
              </a:solidFill>
              <a:effectLst/>
              <a:uFillTx/>
              <a:sym typeface="Helvetica Light"/>
            </a:endParaRPr>
          </a:p>
        </p:txBody>
      </p:sp>
      <p:sp>
        <p:nvSpPr>
          <p:cNvPr id="15" name="TextBox 14"/>
          <p:cNvSpPr txBox="1"/>
          <p:nvPr/>
        </p:nvSpPr>
        <p:spPr>
          <a:xfrm>
            <a:off x="3625583" y="8113592"/>
            <a:ext cx="6147810"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Root Node</a:t>
            </a:r>
            <a:endParaRPr kumimoji="0" lang="en-US" sz="2800" b="0" i="0" u="none" strike="noStrike" cap="none" spc="0" normalizeH="0" baseline="0" dirty="0">
              <a:ln>
                <a:noFill/>
              </a:ln>
              <a:solidFill>
                <a:srgbClr val="000000"/>
              </a:solidFill>
              <a:effectLst/>
              <a:uFillTx/>
              <a:sym typeface="Helvetica Light"/>
            </a:endParaRPr>
          </a:p>
        </p:txBody>
      </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548906333"/>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614639"/>
            <a:ext cx="7805274"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Sequence</a:t>
            </a:r>
            <a:r>
              <a:rPr lang="en-US" sz="2800" b="1" dirty="0"/>
              <a:t> </a:t>
            </a:r>
            <a:r>
              <a:rPr lang="en-US" sz="2800" dirty="0"/>
              <a:t>Nodes execute their children from left to right and will stop executing their children when one of their children fails. If a child fails, then the Sequence fails. If all the Sequence’s children succeed, then the Sequence succeeds</a:t>
            </a:r>
            <a:r>
              <a:rPr lang="en-US" sz="2800" dirty="0" smtClean="0"/>
              <a:t>.</a:t>
            </a:r>
            <a:endParaRPr lang="en-US" sz="2800" dirty="0"/>
          </a:p>
          <a:p>
            <a:r>
              <a:rPr lang="en-US" sz="2800" dirty="0"/>
              <a:t/>
            </a:r>
            <a:br>
              <a:rPr lang="en-US" sz="2800" dirty="0"/>
            </a:b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7" y="10648409"/>
            <a:ext cx="7805274"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Selector</a:t>
            </a:r>
            <a:r>
              <a:rPr lang="en-US" sz="2800" b="1" dirty="0"/>
              <a:t> </a:t>
            </a:r>
            <a:r>
              <a:rPr lang="en-US" sz="2800" dirty="0"/>
              <a:t>Nodes execute their children from left to right and will stop executing their children when one of their children succeeds. If </a:t>
            </a:r>
            <a:r>
              <a:rPr lang="en-US" sz="2800" dirty="0" smtClean="0"/>
              <a:t>a </a:t>
            </a:r>
            <a:r>
              <a:rPr lang="en-US" sz="2800" dirty="0"/>
              <a:t>child succeeds, the Selector succeeds. If all the Selector’s children fail, the Selector </a:t>
            </a:r>
            <a:r>
              <a:rPr lang="en-US" sz="2800" dirty="0" smtClean="0"/>
              <a:t>fails.</a:t>
            </a:r>
            <a:endParaRPr lang="en-US" sz="2800" dirty="0"/>
          </a:p>
          <a:p>
            <a:r>
              <a:rPr lang="en-US" sz="2800" dirty="0"/>
              <a:t/>
            </a:r>
            <a:br>
              <a:rPr lang="en-US" sz="2800" dirty="0"/>
            </a:br>
            <a:endParaRPr sz="2800" dirty="0"/>
          </a:p>
        </p:txBody>
      </p:sp>
      <p:sp>
        <p:nvSpPr>
          <p:cNvPr id="413" name="Two Picture slide"/>
          <p:cNvSpPr txBox="1"/>
          <p:nvPr/>
        </p:nvSpPr>
        <p:spPr>
          <a:xfrm>
            <a:off x="3592493" y="9441464"/>
            <a:ext cx="6403997"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smtClean="0"/>
              <a:t>Composite: </a:t>
            </a:r>
            <a:r>
              <a:rPr lang="en-US" dirty="0"/>
              <a:t>Sequence</a:t>
            </a:r>
            <a:endParaRPr dirty="0"/>
          </a:p>
        </p:txBody>
      </p:sp>
      <p:sp>
        <p:nvSpPr>
          <p:cNvPr id="416" name="Two Picture slide"/>
          <p:cNvSpPr txBox="1"/>
          <p:nvPr/>
        </p:nvSpPr>
        <p:spPr>
          <a:xfrm>
            <a:off x="14547796" y="9477670"/>
            <a:ext cx="6083397"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smtClean="0"/>
              <a:t>Composite: Selector</a:t>
            </a:r>
            <a:endParaRPr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Image" descr="Image">
            <a:extLst>
              <a:ext uri="{FF2B5EF4-FFF2-40B4-BE49-F238E27FC236}">
                <a16:creationId xmlns="" xmlns:a16="http://schemas.microsoft.com/office/drawing/2014/main" id="{CC6D0770-39B1-46E6-9FB6-B1014909F30D}"/>
              </a:ext>
            </a:extLst>
          </p:cNvPr>
          <p:cNvPicPr>
            <a:picLocks noChangeAspect="1"/>
          </p:cNvPicPr>
          <p:nvPr/>
        </p:nvPicPr>
        <p:blipFill>
          <a:blip r:embed="rId3">
            <a:extLst/>
          </a:blip>
          <a:srcRect l="11526" r="11526"/>
          <a:stretch>
            <a:fillRect/>
          </a:stretch>
        </p:blipFill>
        <p:spPr>
          <a:xfrm>
            <a:off x="3099460" y="1250349"/>
            <a:ext cx="7374576" cy="6996613"/>
          </a:xfrm>
          <a:prstGeom prst="rect">
            <a:avLst/>
          </a:prstGeom>
          <a:ln w="12700">
            <a:miter lim="400000"/>
          </a:ln>
        </p:spPr>
      </p:pic>
      <p:pic>
        <p:nvPicPr>
          <p:cNvPr id="13" name="Image">
            <a:extLst>
              <a:ext uri="{FF2B5EF4-FFF2-40B4-BE49-F238E27FC236}">
                <a16:creationId xmlns="" xmlns:a16="http://schemas.microsoft.com/office/drawing/2014/main" id="{576C8E21-7A62-44B2-A662-ED5193605B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65716" y="1383718"/>
            <a:ext cx="7060438" cy="6729873"/>
          </a:xfrm>
          <a:prstGeom prst="rect">
            <a:avLst/>
          </a:prstGeom>
          <a:ln>
            <a:noFill/>
          </a:ln>
          <a:effectLst>
            <a:outerShdw blurRad="190500" algn="tl" rotWithShape="0">
              <a:srgbClr val="000000">
                <a:alpha val="70000"/>
              </a:srgbClr>
            </a:outerShdw>
          </a:effectLst>
        </p:spPr>
      </p:pic>
      <p:sp>
        <p:nvSpPr>
          <p:cNvPr id="16" name="TextBox 15">
            <a:extLst>
              <a:ext uri="{FF2B5EF4-FFF2-40B4-BE49-F238E27FC236}">
                <a16:creationId xmlns="" xmlns:a16="http://schemas.microsoft.com/office/drawing/2014/main" id="{BA5A003A-D77A-4522-9FD7-937882D17CB3}"/>
              </a:ext>
            </a:extLst>
          </p:cNvPr>
          <p:cNvSpPr txBox="1"/>
          <p:nvPr/>
        </p:nvSpPr>
        <p:spPr>
          <a:xfrm>
            <a:off x="3625583" y="8113592"/>
            <a:ext cx="6147810"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Sequence Node</a:t>
            </a:r>
            <a:endParaRPr kumimoji="0" lang="en-US" sz="2800" b="0" i="0" u="none" strike="noStrike" cap="none" spc="0" normalizeH="0" baseline="0" dirty="0">
              <a:ln>
                <a:noFill/>
              </a:ln>
              <a:solidFill>
                <a:srgbClr val="000000"/>
              </a:solidFill>
              <a:effectLst/>
              <a:uFillTx/>
              <a:sym typeface="Helvetica Light"/>
            </a:endParaRPr>
          </a:p>
        </p:txBody>
      </p:sp>
      <p:pic>
        <p:nvPicPr>
          <p:cNvPr id="17" name="Image" descr="Image">
            <a:extLst>
              <a:ext uri="{FF2B5EF4-FFF2-40B4-BE49-F238E27FC236}">
                <a16:creationId xmlns="" xmlns:a16="http://schemas.microsoft.com/office/drawing/2014/main" id="{605715BB-105C-4208-AA2A-D637127DBDF8}"/>
              </a:ext>
            </a:extLst>
          </p:cNvPr>
          <p:cNvPicPr>
            <a:picLocks noChangeAspect="1"/>
          </p:cNvPicPr>
          <p:nvPr/>
        </p:nvPicPr>
        <p:blipFill>
          <a:blip r:embed="rId3">
            <a:extLst/>
          </a:blip>
          <a:srcRect l="11526" r="11526"/>
          <a:stretch>
            <a:fillRect/>
          </a:stretch>
        </p:blipFill>
        <p:spPr>
          <a:xfrm>
            <a:off x="13902201" y="1250349"/>
            <a:ext cx="7374576" cy="6996613"/>
          </a:xfrm>
          <a:prstGeom prst="rect">
            <a:avLst/>
          </a:prstGeom>
          <a:ln w="12700">
            <a:miter lim="400000"/>
          </a:ln>
        </p:spPr>
      </p:pic>
      <p:pic>
        <p:nvPicPr>
          <p:cNvPr id="18" name="Image">
            <a:extLst>
              <a:ext uri="{FF2B5EF4-FFF2-40B4-BE49-F238E27FC236}">
                <a16:creationId xmlns="" xmlns:a16="http://schemas.microsoft.com/office/drawing/2014/main" id="{B12BDFA4-0ECC-40DB-8CC5-62F947886A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60384" y="1383718"/>
            <a:ext cx="7058208" cy="6729874"/>
          </a:xfrm>
          <a:prstGeom prst="rect">
            <a:avLst/>
          </a:prstGeom>
          <a:ln>
            <a:noFill/>
          </a:ln>
          <a:effectLst>
            <a:outerShdw blurRad="190500" algn="tl" rotWithShape="0">
              <a:srgbClr val="000000">
                <a:alpha val="70000"/>
              </a:srgbClr>
            </a:outerShdw>
          </a:effectLst>
        </p:spPr>
      </p:pic>
      <p:sp>
        <p:nvSpPr>
          <p:cNvPr id="19" name="TextBox 18">
            <a:extLst>
              <a:ext uri="{FF2B5EF4-FFF2-40B4-BE49-F238E27FC236}">
                <a16:creationId xmlns="" xmlns:a16="http://schemas.microsoft.com/office/drawing/2014/main" id="{F6A3C0B8-118D-4863-A91A-0E2437FC2814}"/>
              </a:ext>
            </a:extLst>
          </p:cNvPr>
          <p:cNvSpPr txBox="1"/>
          <p:nvPr/>
        </p:nvSpPr>
        <p:spPr>
          <a:xfrm>
            <a:off x="14600156" y="8113592"/>
            <a:ext cx="6146038"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Selector Node</a:t>
            </a:r>
            <a:endParaRPr kumimoji="0" lang="en-US" sz="2800" b="0" i="0" u="none" strike="noStrike" cap="none" spc="0" normalizeH="0" baseline="0" dirty="0">
              <a:ln>
                <a:noFill/>
              </a:ln>
              <a:solidFill>
                <a:srgbClr val="000000"/>
              </a:solidFill>
              <a:effectLst/>
              <a:uFillTx/>
              <a:sym typeface="Helvetica Light"/>
            </a:endParaRPr>
          </a:p>
        </p:txBody>
      </p:sp>
    </p:spTree>
    <p:extLst>
      <p:ext uri="{BB962C8B-B14F-4D97-AF65-F5344CB8AC3E}">
        <p14:creationId xmlns:p14="http://schemas.microsoft.com/office/powerpoint/2010/main" val="2100849339"/>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644169"/>
            <a:ext cx="7805274"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Decorators are also known as conditionals. They attach to another node and make decisions about whether or not a branch in the tree, or even a single node, can be executed</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4" y="10645282"/>
            <a:ext cx="7805274"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Observers are a property of a decorator node that can observe values in the Blackboard and abort the execution of the branch if necessary</a:t>
            </a:r>
            <a:r>
              <a:rPr lang="en-US" sz="2800" dirty="0" smtClean="0"/>
              <a:t>.</a:t>
            </a:r>
            <a:endParaRPr sz="2800" dirty="0"/>
          </a:p>
        </p:txBody>
      </p:sp>
      <p:sp>
        <p:nvSpPr>
          <p:cNvPr id="413" name="Two Picture slide"/>
          <p:cNvSpPr txBox="1"/>
          <p:nvPr/>
        </p:nvSpPr>
        <p:spPr>
          <a:xfrm>
            <a:off x="5177063" y="9474121"/>
            <a:ext cx="3234861"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Decorators</a:t>
            </a:r>
            <a:endParaRPr dirty="0"/>
          </a:p>
        </p:txBody>
      </p:sp>
      <p:sp>
        <p:nvSpPr>
          <p:cNvPr id="416" name="Two Picture slide"/>
          <p:cNvSpPr txBox="1"/>
          <p:nvPr/>
        </p:nvSpPr>
        <p:spPr>
          <a:xfrm>
            <a:off x="16061028" y="9526655"/>
            <a:ext cx="3056927"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Observers</a:t>
            </a:r>
            <a:endParaRPr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Image" descr="Image">
            <a:extLst>
              <a:ext uri="{FF2B5EF4-FFF2-40B4-BE49-F238E27FC236}">
                <a16:creationId xmlns="" xmlns:a16="http://schemas.microsoft.com/office/drawing/2014/main" id="{5CE5B72A-398D-4419-98DA-20FE494168B2}"/>
              </a:ext>
            </a:extLst>
          </p:cNvPr>
          <p:cNvPicPr>
            <a:picLocks noChangeAspect="1"/>
          </p:cNvPicPr>
          <p:nvPr/>
        </p:nvPicPr>
        <p:blipFill>
          <a:blip r:embed="rId3">
            <a:extLst/>
          </a:blip>
          <a:srcRect l="11526" r="11526"/>
          <a:stretch>
            <a:fillRect/>
          </a:stretch>
        </p:blipFill>
        <p:spPr>
          <a:xfrm>
            <a:off x="3099460" y="1250349"/>
            <a:ext cx="7374576" cy="6996613"/>
          </a:xfrm>
          <a:prstGeom prst="rect">
            <a:avLst/>
          </a:prstGeom>
          <a:ln w="12700">
            <a:miter lim="400000"/>
          </a:ln>
        </p:spPr>
      </p:pic>
      <p:pic>
        <p:nvPicPr>
          <p:cNvPr id="13" name="Image">
            <a:extLst>
              <a:ext uri="{FF2B5EF4-FFF2-40B4-BE49-F238E27FC236}">
                <a16:creationId xmlns="" xmlns:a16="http://schemas.microsoft.com/office/drawing/2014/main" id="{551F02C6-B5AA-4299-861E-4D8E845C18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0089" y="1383718"/>
            <a:ext cx="7107940" cy="6729873"/>
          </a:xfrm>
          <a:prstGeom prst="rect">
            <a:avLst/>
          </a:prstGeom>
          <a:ln>
            <a:noFill/>
          </a:ln>
          <a:effectLst>
            <a:outerShdw blurRad="190500" algn="tl" rotWithShape="0">
              <a:srgbClr val="000000">
                <a:alpha val="70000"/>
              </a:srgbClr>
            </a:outerShdw>
          </a:effectLst>
        </p:spPr>
      </p:pic>
      <p:sp>
        <p:nvSpPr>
          <p:cNvPr id="16" name="TextBox 15">
            <a:extLst>
              <a:ext uri="{FF2B5EF4-FFF2-40B4-BE49-F238E27FC236}">
                <a16:creationId xmlns="" xmlns:a16="http://schemas.microsoft.com/office/drawing/2014/main" id="{2558AFB4-B8A2-4B27-B268-867A1D6EB583}"/>
              </a:ext>
            </a:extLst>
          </p:cNvPr>
          <p:cNvSpPr txBox="1"/>
          <p:nvPr/>
        </p:nvSpPr>
        <p:spPr>
          <a:xfrm>
            <a:off x="3625583" y="8113592"/>
            <a:ext cx="6147810"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S</a:t>
            </a:r>
            <a:r>
              <a:rPr lang="en-US" sz="2800" dirty="0" smtClean="0"/>
              <a:t>imple </a:t>
            </a:r>
            <a:r>
              <a:rPr lang="en-US" sz="2800" dirty="0"/>
              <a:t>Decorator</a:t>
            </a:r>
            <a:endParaRPr kumimoji="0" lang="en-US" sz="2800" b="0" i="0" u="none" strike="noStrike" cap="none" spc="0" normalizeH="0" baseline="0" dirty="0">
              <a:ln>
                <a:noFill/>
              </a:ln>
              <a:solidFill>
                <a:srgbClr val="000000"/>
              </a:solidFill>
              <a:effectLst/>
              <a:uFillTx/>
              <a:sym typeface="Helvetica Light"/>
            </a:endParaRPr>
          </a:p>
        </p:txBody>
      </p:sp>
      <p:pic>
        <p:nvPicPr>
          <p:cNvPr id="17" name="Image" descr="Image">
            <a:extLst>
              <a:ext uri="{FF2B5EF4-FFF2-40B4-BE49-F238E27FC236}">
                <a16:creationId xmlns="" xmlns:a16="http://schemas.microsoft.com/office/drawing/2014/main" id="{A2B4C820-E6DF-4ECC-B971-78D6FDDDCB5F}"/>
              </a:ext>
            </a:extLst>
          </p:cNvPr>
          <p:cNvPicPr>
            <a:picLocks noChangeAspect="1"/>
          </p:cNvPicPr>
          <p:nvPr/>
        </p:nvPicPr>
        <p:blipFill>
          <a:blip r:embed="rId3">
            <a:extLst/>
          </a:blip>
          <a:srcRect l="11526" r="11526"/>
          <a:stretch>
            <a:fillRect/>
          </a:stretch>
        </p:blipFill>
        <p:spPr>
          <a:xfrm>
            <a:off x="13902201" y="1250349"/>
            <a:ext cx="7374576" cy="6996613"/>
          </a:xfrm>
          <a:prstGeom prst="rect">
            <a:avLst/>
          </a:prstGeom>
          <a:ln w="12700">
            <a:miter lim="400000"/>
          </a:ln>
        </p:spPr>
      </p:pic>
      <p:pic>
        <p:nvPicPr>
          <p:cNvPr id="18" name="Image">
            <a:extLst>
              <a:ext uri="{FF2B5EF4-FFF2-40B4-BE49-F238E27FC236}">
                <a16:creationId xmlns="" xmlns:a16="http://schemas.microsoft.com/office/drawing/2014/main" id="{2108C52C-0002-429B-9866-4CB97E43287E}"/>
              </a:ext>
            </a:extLst>
          </p:cNvPr>
          <p:cNvPicPr>
            <a:picLocks noChangeAspect="1"/>
          </p:cNvPicPr>
          <p:nvPr/>
        </p:nvPicPr>
        <p:blipFill rotWithShape="1">
          <a:blip r:embed="rId5">
            <a:extLst>
              <a:ext uri="{28A0092B-C50C-407E-A947-70E740481C1C}">
                <a14:useLocalDpi xmlns:a14="http://schemas.microsoft.com/office/drawing/2010/main" val="0"/>
              </a:ext>
            </a:extLst>
          </a:blip>
          <a:srcRect b="19596"/>
          <a:stretch/>
        </p:blipFill>
        <p:spPr>
          <a:xfrm>
            <a:off x="14069572" y="1383718"/>
            <a:ext cx="7032879" cy="6729873"/>
          </a:xfrm>
          <a:prstGeom prst="rect">
            <a:avLst/>
          </a:prstGeom>
          <a:ln>
            <a:noFill/>
          </a:ln>
          <a:effectLst>
            <a:outerShdw blurRad="190500" algn="tl" rotWithShape="0">
              <a:srgbClr val="000000">
                <a:alpha val="70000"/>
              </a:srgbClr>
            </a:outerShdw>
          </a:effectLst>
        </p:spPr>
      </p:pic>
      <p:sp>
        <p:nvSpPr>
          <p:cNvPr id="19" name="TextBox 18">
            <a:extLst>
              <a:ext uri="{FF2B5EF4-FFF2-40B4-BE49-F238E27FC236}">
                <a16:creationId xmlns="" xmlns:a16="http://schemas.microsoft.com/office/drawing/2014/main" id="{B978942D-C1F2-4FCE-8BF4-7FF9EB288D98}"/>
              </a:ext>
            </a:extLst>
          </p:cNvPr>
          <p:cNvSpPr txBox="1"/>
          <p:nvPr/>
        </p:nvSpPr>
        <p:spPr>
          <a:xfrm>
            <a:off x="14600156" y="8113592"/>
            <a:ext cx="6146038"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t>Observer</a:t>
            </a:r>
            <a:endParaRPr kumimoji="0" lang="en-US" sz="2800" b="0" i="0" u="none" strike="noStrike" cap="none" spc="0" normalizeH="0" baseline="0" dirty="0">
              <a:ln>
                <a:noFill/>
              </a:ln>
              <a:solidFill>
                <a:srgbClr val="000000"/>
              </a:solidFill>
              <a:effectLst/>
              <a:uFillTx/>
              <a:sym typeface="Helvetica Light"/>
            </a:endParaRPr>
          </a:p>
        </p:txBody>
      </p:sp>
    </p:spTree>
    <p:extLst>
      <p:ext uri="{BB962C8B-B14F-4D97-AF65-F5344CB8AC3E}">
        <p14:creationId xmlns:p14="http://schemas.microsoft.com/office/powerpoint/2010/main" val="84603908"/>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6867</TotalTime>
  <Words>1890</Words>
  <Application>Microsoft Office PowerPoint</Application>
  <PresentationFormat>Custom</PresentationFormat>
  <Paragraphs>134</Paragraphs>
  <Slides>28</Slides>
  <Notes>1</Notes>
  <HiddenSlides>0</HiddenSlides>
  <MMClips>2</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28</vt:i4>
      </vt:variant>
    </vt:vector>
  </HeadingPairs>
  <TitlesOfParts>
    <vt:vector size="37"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162</cp:revision>
  <dcterms:modified xsi:type="dcterms:W3CDTF">2018-03-09T21:16:38Z</dcterms:modified>
</cp:coreProperties>
</file>